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8" r:id="rId1"/>
  </p:sldMasterIdLst>
  <p:notesMasterIdLst>
    <p:notesMasterId r:id="rId57"/>
  </p:notesMasterIdLst>
  <p:handoutMasterIdLst>
    <p:handoutMasterId r:id="rId58"/>
  </p:handoutMasterIdLst>
  <p:sldIdLst>
    <p:sldId id="1053" r:id="rId2"/>
    <p:sldId id="1410" r:id="rId3"/>
    <p:sldId id="1480" r:id="rId4"/>
    <p:sldId id="1412" r:id="rId5"/>
    <p:sldId id="1558" r:id="rId6"/>
    <p:sldId id="1468" r:id="rId7"/>
    <p:sldId id="263" r:id="rId8"/>
    <p:sldId id="1560" r:id="rId9"/>
    <p:sldId id="1561" r:id="rId10"/>
    <p:sldId id="1414" r:id="rId11"/>
    <p:sldId id="1481" r:id="rId12"/>
    <p:sldId id="1490" r:id="rId13"/>
    <p:sldId id="1562" r:id="rId14"/>
    <p:sldId id="1572" r:id="rId15"/>
    <p:sldId id="1575" r:id="rId16"/>
    <p:sldId id="1573" r:id="rId17"/>
    <p:sldId id="1563" r:id="rId18"/>
    <p:sldId id="258" r:id="rId19"/>
    <p:sldId id="1511" r:id="rId20"/>
    <p:sldId id="1470" r:id="rId21"/>
    <p:sldId id="440" r:id="rId22"/>
    <p:sldId id="1552" r:id="rId23"/>
    <p:sldId id="1553" r:id="rId24"/>
    <p:sldId id="1554" r:id="rId25"/>
    <p:sldId id="1555" r:id="rId26"/>
    <p:sldId id="1556" r:id="rId27"/>
    <p:sldId id="1557" r:id="rId28"/>
    <p:sldId id="1493" r:id="rId29"/>
    <p:sldId id="1413" r:id="rId30"/>
    <p:sldId id="1564" r:id="rId31"/>
    <p:sldId id="1514" r:id="rId32"/>
    <p:sldId id="1565" r:id="rId33"/>
    <p:sldId id="1521" r:id="rId34"/>
    <p:sldId id="311" r:id="rId35"/>
    <p:sldId id="1574" r:id="rId36"/>
    <p:sldId id="1566" r:id="rId37"/>
    <p:sldId id="1567" r:id="rId38"/>
    <p:sldId id="1526" r:id="rId39"/>
    <p:sldId id="1535" r:id="rId40"/>
    <p:sldId id="1536" r:id="rId41"/>
    <p:sldId id="1568" r:id="rId42"/>
    <p:sldId id="1411" r:id="rId43"/>
    <p:sldId id="1499" r:id="rId44"/>
    <p:sldId id="586" r:id="rId45"/>
    <p:sldId id="1569" r:id="rId46"/>
    <p:sldId id="1518" r:id="rId47"/>
    <p:sldId id="1519" r:id="rId48"/>
    <p:sldId id="1570" r:id="rId49"/>
    <p:sldId id="1571" r:id="rId50"/>
    <p:sldId id="298" r:id="rId51"/>
    <p:sldId id="1503" r:id="rId52"/>
    <p:sldId id="1549" r:id="rId53"/>
    <p:sldId id="1550" r:id="rId54"/>
    <p:sldId id="1551" r:id="rId55"/>
    <p:sldId id="260" r:id="rId56"/>
  </p:sldIdLst>
  <p:sldSz cx="10691813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10" autoAdjust="0"/>
    <p:restoredTop sz="94620" autoAdjust="0"/>
  </p:normalViewPr>
  <p:slideViewPr>
    <p:cSldViewPr showGuides="1">
      <p:cViewPr varScale="1">
        <p:scale>
          <a:sx n="97" d="100"/>
          <a:sy n="97" d="100"/>
        </p:scale>
        <p:origin x="948" y="96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384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3D4F4439-89C3-4BA7-BDBA-3EFD8DD65DB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CD81CC63-1EFD-4F23-8F6F-0FF6BC370EE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3E38C1-F368-4B8E-B47C-7FA529B1D06A}" type="datetimeFigureOut">
              <a:rPr lang="pl-PL" smtClean="0"/>
              <a:t>15.01.2026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B611D3D0-4CE3-4E63-ACDB-A3AD3289E77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797660-37EF-43E9-B911-F5D902A4C0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D1CE18-5706-4F65-A887-91DBE246C6F8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20670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15.01.2026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246188" y="1143000"/>
            <a:ext cx="43656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9273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00950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261439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026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8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Fundusze Europejsk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3FDB76B9-FC6C-44C1-A4FF-DBB958B8D7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22160DB5-1EAD-4FBD-8F38-C81A13BC867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6614A53-20B3-4B39-A3EF-0C99DA93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843" y="893817"/>
            <a:ext cx="8640381" cy="108000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Fundusze Europejsk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 dirty="0"/>
              <a:t>Kliknij, aby edytować styl</a:t>
            </a:r>
          </a:p>
        </p:txBody>
      </p:sp>
      <p:pic>
        <p:nvPicPr>
          <p:cNvPr id="13" name="Obraz 12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6FCFA159-EADF-49BB-9E3A-21FD1519198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1025640" y="360000"/>
            <a:ext cx="8640000" cy="68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en-US" sz="1800" b="0" strike="noStrike" spc="-1">
              <a:solidFill>
                <a:schemeClr val="dk1"/>
              </a:solidFill>
              <a:latin typeface="Calibri"/>
            </a:endParaRPr>
          </a:p>
        </p:txBody>
      </p:sp>
      <p:sp>
        <p:nvSpPr>
          <p:cNvPr id="85" name="PlaceHolder 2"/>
          <p:cNvSpPr>
            <a:spLocks noGrp="1"/>
          </p:cNvSpPr>
          <p:nvPr>
            <p:ph/>
          </p:nvPr>
        </p:nvSpPr>
        <p:spPr>
          <a:xfrm>
            <a:off x="449280" y="1403640"/>
            <a:ext cx="9792720" cy="525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ts val="2401"/>
              </a:lnSpc>
              <a:spcBef>
                <a:spcPts val="1417"/>
              </a:spcBef>
              <a:buNone/>
            </a:pPr>
            <a:endParaRPr lang="en-US" sz="1800" b="0" strike="noStrike" spc="-1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38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 i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994" y="1475581"/>
            <a:ext cx="4320480" cy="5328592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61330" y="1475581"/>
            <a:ext cx="5688632" cy="5544256"/>
          </a:xfrm>
        </p:spPr>
        <p:txBody>
          <a:bodyPr>
            <a:normAutofit/>
          </a:bodyPr>
          <a:lstStyle>
            <a:lvl1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lnSpc>
                <a:spcPct val="114000"/>
              </a:lnSpc>
              <a:spcBef>
                <a:spcPts val="0"/>
              </a:spcBef>
              <a:spcAft>
                <a:spcPts val="1200"/>
              </a:spcAft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3789484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819" y="345258"/>
            <a:ext cx="8640381" cy="108000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2339677"/>
            <a:ext cx="4140000" cy="432017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7" name="Symbol zastępczy tekstu 6">
            <a:extLst>
              <a:ext uri="{FF2B5EF4-FFF2-40B4-BE49-F238E27FC236}">
                <a16:creationId xmlns:a16="http://schemas.microsoft.com/office/drawing/2014/main" id="{74CE953C-0D1D-449C-A99B-D805C859EC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169988" y="1475581"/>
            <a:ext cx="3671887" cy="575469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8">
            <a:extLst>
              <a:ext uri="{FF2B5EF4-FFF2-40B4-BE49-F238E27FC236}">
                <a16:creationId xmlns:a16="http://schemas.microsoft.com/office/drawing/2014/main" id="{4657F920-DA82-443B-99CE-F255DB7F0F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10002" y="1458889"/>
            <a:ext cx="2590800" cy="539750"/>
          </a:xfr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pl-PL" dirty="0"/>
              <a:t>Edytuj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91879623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5715" y="359838"/>
            <a:ext cx="8640381" cy="683695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361" y="1403552"/>
            <a:ext cx="3816425" cy="4032469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215A863-4EA2-439D-BA74-27D69C9343D8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14113" y="1426170"/>
            <a:ext cx="3816425" cy="4032469"/>
          </a:xfrm>
        </p:spPr>
        <p:txBody>
          <a:bodyPr>
            <a:normAutofit/>
          </a:bodyPr>
          <a:lstStyle>
            <a:lvl1pPr marL="251986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55957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259929" indent="-251986">
              <a:lnSpc>
                <a:spcPct val="114000"/>
              </a:lnSpc>
              <a:spcBef>
                <a:spcPts val="0"/>
              </a:spcBef>
              <a:spcAft>
                <a:spcPts val="400"/>
              </a:spcAft>
              <a:buClrTx/>
              <a:buFont typeface="Wingdings" panose="05000000000000000000" pitchFamily="2" charset="2"/>
              <a:buChar char="§"/>
              <a:defRPr sz="2200"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</p:spTree>
    <p:extLst>
      <p:ext uri="{BB962C8B-B14F-4D97-AF65-F5344CB8AC3E}">
        <p14:creationId xmlns:p14="http://schemas.microsoft.com/office/powerpoint/2010/main" val="244372220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/>
          </a:p>
        </p:txBody>
      </p:sp>
      <p:pic>
        <p:nvPicPr>
          <p:cNvPr id="13" name="Obraz 12" descr="Fundusze Europejskie&#10;&#10;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 dirty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689" y="1282667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607082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24" name="Obraz 23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435F0698-B762-4CA8-B4E7-F5A60425786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C8C3AC-0971-4F08-8A44-AAB883D783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endParaRPr lang="pl-PL" dirty="0"/>
          </a:p>
        </p:txBody>
      </p:sp>
      <p:pic>
        <p:nvPicPr>
          <p:cNvPr id="18" name="Obraz 17" descr="Fundusze Europejskie &#10;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  <p:pic>
        <p:nvPicPr>
          <p:cNvPr id="11" name="Obraz 10" descr="Ciąg czterech logotypów w kolejności od lewej: 1. Fundusze Europejskie dla Pomorza, 2. Rzeczpospolita Polska, 3. Dofinansowane przez Unię Europejską, 4. Urząd Marszałkowski Województwa Pomorskiego">
            <a:extLst>
              <a:ext uri="{FF2B5EF4-FFF2-40B4-BE49-F238E27FC236}">
                <a16:creationId xmlns:a16="http://schemas.microsoft.com/office/drawing/2014/main" id="{0CF3E933-1DA6-403F-9323-5B318B99433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133" y="6444133"/>
            <a:ext cx="8855261" cy="828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585200" y="7019837"/>
            <a:ext cx="1080000" cy="180000"/>
          </a:xfrm>
        </p:spPr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  <p:sldLayoutId id="2147483741" r:id="rId11"/>
    <p:sldLayoutId id="2147483742" r:id="rId12"/>
    <p:sldLayoutId id="2147483743" r:id="rId13"/>
    <p:sldLayoutId id="2147483744" r:id="rId14"/>
  </p:sldLayoutIdLst>
  <p:hf sldNum="0"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6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7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8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ip.brpo.gov.pl/pl/content/przewodnik-stosowanie-karty-praw-podstawowych-w-toku-wdrazania-projektow-finansowanych-z" TargetMode="External"/><Relationship Id="rId2" Type="http://schemas.openxmlformats.org/officeDocument/2006/relationships/hyperlink" Target="https://eur-lex.europa.eu/legal-content/PL/TXT/?uri=CELEX%3A52016XC0723%2801%29" TargetMode="Externa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duszeeuropejskie.gov.pl/media/113155/wytyczne.pdf" TargetMode="Externa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fif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fron.org.pl/fileadmin/News/centralne/2025/2025-06-02_wytyczne/Wytyczne_Jak_zapewnic_dostepnosc_produktow_i_uslug_543.pdf" TargetMode="External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450" y="3059757"/>
            <a:ext cx="8568541" cy="1087764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Fundusze Europejskie dla Pomorza 2021-2027</a:t>
            </a:r>
            <a:br>
              <a:rPr lang="pl-PL" dirty="0"/>
            </a:br>
            <a:endParaRPr lang="pl-PL" dirty="0"/>
          </a:p>
        </p:txBody>
      </p:sp>
      <p:sp>
        <p:nvSpPr>
          <p:cNvPr id="5" name="Podtytuł 4">
            <a:extLst>
              <a:ext uri="{FF2B5EF4-FFF2-40B4-BE49-F238E27FC236}">
                <a16:creationId xmlns:a16="http://schemas.microsoft.com/office/drawing/2014/main" id="{0F4B11A1-2445-C731-5567-0EBA6FAF8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1450" y="3779837"/>
            <a:ext cx="7920037" cy="1080000"/>
          </a:xfrm>
        </p:spPr>
        <p:txBody>
          <a:bodyPr>
            <a:normAutofit fontScale="25000" lnSpcReduction="20000"/>
          </a:bodyPr>
          <a:lstStyle/>
          <a:p>
            <a:r>
              <a:rPr lang="pl-PL" sz="11200" dirty="0"/>
              <a:t>Zgodność projektów z zasadami horyzontalnymi</a:t>
            </a:r>
          </a:p>
          <a:p>
            <a:r>
              <a:rPr lang="pl-PL" sz="11200"/>
              <a:t>Działanie 5.7. </a:t>
            </a:r>
            <a:r>
              <a:rPr lang="pl-PL" sz="11200" dirty="0"/>
              <a:t>Edukacja przedszkolna </a:t>
            </a:r>
          </a:p>
          <a:p>
            <a:r>
              <a:rPr lang="pl-PL" sz="9600" dirty="0"/>
              <a:t>14 stycznia 2026 r.</a:t>
            </a:r>
          </a:p>
        </p:txBody>
      </p:sp>
    </p:spTree>
    <p:extLst>
      <p:ext uri="{BB962C8B-B14F-4D97-AF65-F5344CB8AC3E}">
        <p14:creationId xmlns:p14="http://schemas.microsoft.com/office/powerpoint/2010/main" val="4145639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6112" y="5147989"/>
            <a:ext cx="6835775" cy="1368151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Karta Praw Podstawowych Unii Europejskiej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5" name="Symbol zastępczy obrazu 4" descr="Młotek sędziowski na tle flagi UE ">
            <a:extLst>
              <a:ext uri="{FF2B5EF4-FFF2-40B4-BE49-F238E27FC236}">
                <a16:creationId xmlns:a16="http://schemas.microsoft.com/office/drawing/2014/main" id="{2BE09F57-F738-4583-A2DF-D7D21F7A687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" r="319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13299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B04DC-C157-4A56-8687-695F140C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611485"/>
            <a:ext cx="9721080" cy="1080120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Artykuł 15 KPP – Ochrona środowiska </a:t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189DC0-9A46-4B49-B6A4-336A7335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50" y="2195661"/>
            <a:ext cx="7488832" cy="4644177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ClrTx/>
              <a:buNone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Wysoki poziom ochrony środowiska i poprawa jego jakości muszą być zintegrowane z politykami Unii i zapewnione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zgodnie z zasadą zrównoważonego rozwoju.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F8D6A4-E341-4AB8-B9E9-4280CAF37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8397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8429C49-E0B2-44AE-9E00-B52F74747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1" y="359838"/>
            <a:ext cx="9505055" cy="971727"/>
          </a:xfrm>
        </p:spPr>
        <p:txBody>
          <a:bodyPr>
            <a:normAutofit/>
          </a:bodyPr>
          <a:lstStyle/>
          <a:p>
            <a:pPr algn="ctr"/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Znaczenie Karty praw podstawowych Unii Europejskiej</a:t>
            </a:r>
          </a:p>
        </p:txBody>
      </p:sp>
      <p:sp>
        <p:nvSpPr>
          <p:cNvPr id="3" name="Symbol zastępczy zawartości 2" descr="8 stykających się dłoni, które razem tworzą okrąg. Wewnątrz okręgu jedna dłoń zaciśnięta w pięść&#10;">
            <a:extLst>
              <a:ext uri="{FF2B5EF4-FFF2-40B4-BE49-F238E27FC236}">
                <a16:creationId xmlns:a16="http://schemas.microsoft.com/office/drawing/2014/main" id="{C1660655-2536-4315-8BD6-E83C206566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5387" y="1043533"/>
            <a:ext cx="7272807" cy="547230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Karta praw podstawowych UE to zbiór najważniejszych praw człowieka i wolności obywatelskich ujęty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rozdziałach:</a:t>
            </a:r>
          </a:p>
          <a:p>
            <a:pPr marL="534988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Godność, </a:t>
            </a:r>
          </a:p>
          <a:p>
            <a:pPr marL="534988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Wolność, </a:t>
            </a:r>
          </a:p>
          <a:p>
            <a:pPr marL="534988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Równość, </a:t>
            </a:r>
          </a:p>
          <a:p>
            <a:pPr marL="534988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Prawa obywatelskie, </a:t>
            </a:r>
          </a:p>
          <a:p>
            <a:pPr marL="534988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Solidarność, </a:t>
            </a:r>
          </a:p>
          <a:p>
            <a:pPr marL="534988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Wymiar sprawiedliwości. 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7" name="Symbol zastępczy zawartości 6" descr="dłonie różnych ludzi W centrum zdjęcia jedna z dłoni zaciśnięta w pięść. Pozostałe dłonie (8 sztuk) ułożone w okrąg wokół tej zaciśniętej.">
            <a:extLst>
              <a:ext uri="{FF2B5EF4-FFF2-40B4-BE49-F238E27FC236}">
                <a16:creationId xmlns:a16="http://schemas.microsoft.com/office/drawing/2014/main" id="{22933DA7-621C-4F05-8479-844100AA4D4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761" y="2591686"/>
            <a:ext cx="4244629" cy="2832640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EA6FC6C-8E9B-4D4E-B088-001A812751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209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434" y="539477"/>
            <a:ext cx="8784976" cy="2016224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programie FEP 21-27 Karta praw podstawowych UE jest przestrzegana w całości,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 w ramach naboru 5. 7 Edukacja przedszkolna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szczególności artykuły …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2AC9AC38-9DEA-4AE6-A16D-10E49FAEB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1450" y="3131765"/>
            <a:ext cx="7128792" cy="3168352"/>
          </a:xfrm>
        </p:spPr>
        <p:txBody>
          <a:bodyPr>
            <a:norm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1 – Godność człowieka,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8 – Ochrona danych osobowych,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14 – Prawo do nauki,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20 – Równość wobec prawa,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22 – Różnorodność kulturowa, religijna i językowa,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24 – Prawa dziecka.</a:t>
            </a:r>
          </a:p>
          <a:p>
            <a:pPr marL="0" lvl="0" indent="0">
              <a:lnSpc>
                <a:spcPct val="120000"/>
              </a:lnSpc>
              <a:buNone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03728650-0B99-418A-AC5E-860C76ABC1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231501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B04DC-C157-4A56-8687-695F140C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755501"/>
            <a:ext cx="9865096" cy="504056"/>
          </a:xfrm>
        </p:spPr>
        <p:txBody>
          <a:bodyPr>
            <a:normAutofit fontScale="90000"/>
          </a:bodyPr>
          <a:lstStyle/>
          <a:p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Artykuł 14 KPP – Prawo do nauki</a:t>
            </a:r>
            <a:b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189DC0-9A46-4B49-B6A4-336A7335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115541"/>
            <a:ext cx="10153129" cy="6444134"/>
          </a:xfrm>
        </p:spPr>
        <p:txBody>
          <a:bodyPr>
            <a:normAutofit/>
          </a:bodyPr>
          <a:lstStyle/>
          <a:p>
            <a:pPr marL="0" indent="0">
              <a:lnSpc>
                <a:spcPct val="170000"/>
              </a:lnSpc>
              <a:spcBef>
                <a:spcPts val="0"/>
              </a:spcBef>
              <a:buClrTx/>
              <a:buNone/>
            </a:pPr>
            <a:endParaRPr lang="pl-PL" sz="3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Artykuł 14.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1. Każdy ma prawo do nauki i dostępu do kształcenia zawodowego i ustawicznego.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2. Prawo to obejmuje możliwość korzystania z bezpłatnej nauki obowiązkowej.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3. Wolność tworzenia placówek edukacyjnych z właściwym poszanowaniem zasad demokratycznych i prawo rodziców do zapewnienia wychowania i nauczania dzieci zgodnie z własnymi przekonaniami religijnymi, filozoficznymi i pedagogicznymi są szanowane, zgodnie z ustawami krajowymi regulującymi korzystanie z tej wolności i tego prawa.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F8D6A4-E341-4AB8-B9E9-4280CAF37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2710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4EB04DC-C157-4A56-8687-695F140C7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251445"/>
            <a:ext cx="9865096" cy="1008112"/>
          </a:xfrm>
        </p:spPr>
        <p:txBody>
          <a:bodyPr>
            <a:normAutofit fontScale="90000"/>
          </a:bodyPr>
          <a:lstStyle/>
          <a:p>
            <a:b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00" dirty="0">
                <a:latin typeface="Arial" panose="020B0604020202020204" pitchFamily="34" charset="0"/>
                <a:cs typeface="Arial" panose="020B0604020202020204" pitchFamily="34" charset="0"/>
              </a:rPr>
              <a:t>Artykuł 24 KPP – Prawa dziecka </a:t>
            </a:r>
            <a:br>
              <a:rPr lang="pl-PL" sz="27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189DC0-9A46-4B49-B6A4-336A73354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115541"/>
            <a:ext cx="10153129" cy="644413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ClrTx/>
              <a:buNone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Artykuł 24 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Dzieci mają prawo do takiej ochrony i opieki, jaka jest konieczna dla ich dobra.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Mogą one swobodnie wyrażać swoje poglądy. Poglądy te są brane pod uwagę w sprawach, które ich dotyczą, stosownie do ich wieku i stopnia dojrzałości.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2. We wszystkich działaniach dotyczących dzieci, zarówno podejmowanych przez władze publiczne, jak i instytucje prywatne, należy przede wszystkim uwzględnić najlepszy interes dziecka.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3. Każde dziecko ma prawo do utrzymywania stałego, osobistego związku i bezpośredniego kontaktu z obojgiem rodziców, chyba że jest to sprzeczne z jego interesami.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1F8D6A4-E341-4AB8-B9E9-4280CAF37E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47017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6FE890-73C8-4C59-A4D8-ED25023CA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3533" y="647788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Ocena kryterium – Karta Praw Podstawowych UE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D3906A3-3A23-4670-9A6A-F0222BD7E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763613"/>
            <a:ext cx="9577064" cy="5184576"/>
          </a:xfrm>
        </p:spPr>
        <p:txBody>
          <a:bodyPr>
            <a:noAutofit/>
          </a:bodyPr>
          <a:lstStyle/>
          <a:p>
            <a:pPr marL="0" indent="0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Ocenie podlega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zgodność projektu z Kartą Praw Podstawowych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Unii Europejskiej, tj.: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  <a:buFont typeface="+mj-lt"/>
              <a:buAutoNum type="arabicPeriod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czy zapisy wniosku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 dofinansowanie dotyczące zakresu oraz sposobu realizacji projektu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nie stoją w sprzeczności z wymogami KPP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457200" indent="-457200">
              <a:lnSpc>
                <a:spcPct val="130000"/>
              </a:lnSpc>
              <a:spcBef>
                <a:spcPts val="0"/>
              </a:spcBef>
              <a:spcAft>
                <a:spcPts val="2400"/>
              </a:spcAft>
              <a:buClrTx/>
              <a:buFont typeface="+mj-lt"/>
              <a:buAutoNum type="arabicPeriod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przypadku, gdy we wniosku o dofinansowanie stwierdzono neutralny charakter wymogów Karty Praw Podstawowych Unii Europejskiej względem zakresu i sposobu realizacji projektu: czy neutralny charakter wymogów został zidentyfikowany prawidłowo?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7CCA9C8-9840-4CF6-BA44-46B4905CF3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40884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521370" y="376045"/>
            <a:ext cx="9577064" cy="151216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1008000">
              <a:lnSpc>
                <a:spcPts val="3600"/>
              </a:lnSpc>
              <a:buNone/>
            </a:pPr>
            <a:r>
              <a:rPr lang="pl-PL" spc="-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Narzędzia pomagające zapewnić poszanowanie zapisów Karty Praw Podstawowych Unii Europejskiej </a:t>
            </a:r>
            <a:br>
              <a:rPr lang="pl-PL" spc="-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pc="-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 wdrażaniu projektów finansowanych z UE</a:t>
            </a:r>
            <a:endParaRPr lang="en-US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/>
          </p:nvPr>
        </p:nvSpPr>
        <p:spPr>
          <a:xfrm>
            <a:off x="521370" y="2315406"/>
            <a:ext cx="9720630" cy="477720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ct val="130000"/>
              </a:lnSpc>
              <a:spcAft>
                <a:spcPts val="1800"/>
              </a:spcAft>
              <a:buNone/>
              <a:tabLst>
                <a:tab pos="0" algn="l"/>
              </a:tabLst>
            </a:pPr>
            <a:r>
              <a:rPr lang="pl-PL" sz="2200" b="0" u="sng" strike="noStrike" spc="-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Open Sans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Wytyczne Komisji Europejskiej dotyczące zapewnienia poszanowania Karty praw podstawowych Unii Europejskiej przy wdrażaniu europejskich funduszy strukturalnych i inwestycyjnych. </a:t>
            </a:r>
            <a:endParaRPr lang="en-US" sz="2200" b="0" strike="noStrike" spc="-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30000"/>
              </a:lnSpc>
              <a:spcAft>
                <a:spcPts val="1800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 Załączniku nr III do wytycznych znajduje się tzw. „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lista kontrolna 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dotycząca praw podstawowych” – praktyczne narzędzie, które może być stosowane przy przygotowaniu projektu.</a:t>
            </a:r>
          </a:p>
          <a:p>
            <a:pPr>
              <a:lnSpc>
                <a:spcPct val="130000"/>
              </a:lnSpc>
              <a:spcAft>
                <a:spcPts val="1800"/>
              </a:spcAft>
            </a:pPr>
            <a:r>
              <a:rPr lang="pl-PL" sz="2200" b="0" dirty="0"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Stosowanie Karty Praw Podstawowych w toku wdrażania projektów finansowanych z funduszy UE, Przewodnik i praktyczne wskazówki dla organów krajowych  wydany przez Rzecznika Praw Obywatelskich</a:t>
            </a:r>
            <a:endParaRPr lang="pl-PL" sz="2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7943E1C4-71B8-40C3-B4C6-3A2FE5D713A2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7266752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2500" dirty="0">
                <a:latin typeface="Arial" panose="020B0604020202020204" pitchFamily="34" charset="0"/>
                <a:cs typeface="Arial" panose="020B0604020202020204" pitchFamily="34" charset="0"/>
              </a:rPr>
              <a:t>Zasada równości kobiet i mężczyzn</a:t>
            </a:r>
          </a:p>
        </p:txBody>
      </p:sp>
      <p:pic>
        <p:nvPicPr>
          <p:cNvPr id="6" name="Symbol zastępczy obrazu 5" descr="Kostki do gry ustawione w szeregu, na skrajnych kostkach  rysunki - na jednej kobiety, na drugim mężczyzny, w środku  kostka ustawiona pod skosem - widać  na niej znak równości jak i przekreślony znak równości.">
            <a:extLst>
              <a:ext uri="{FF2B5EF4-FFF2-40B4-BE49-F238E27FC236}">
                <a16:creationId xmlns:a16="http://schemas.microsoft.com/office/drawing/2014/main" id="{37E7049C-7CEE-4A72-ABBA-5F650EC59FC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57" b="1445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0698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8C2020-095E-4441-8754-43350997E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17" y="359838"/>
            <a:ext cx="7920881" cy="1115743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Zasada równości kobiet i mężczyzn – słowniczek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6F556C-8E82-4490-8CEB-1CBACB34C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331565"/>
            <a:ext cx="9361040" cy="5868272"/>
          </a:xfrm>
        </p:spPr>
        <p:txBody>
          <a:bodyPr>
            <a:normAutofit fontScale="77500" lnSpcReduction="20000"/>
          </a:bodyPr>
          <a:lstStyle/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Zasada równości kobiet i mężczyzn to wdrożenie działań mających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na celu osiągnięcie stanu, w którym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kobietom i mężczyznom przypisuje się taką samą wartość społeczną, równe prawa i równe obowiązki.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To również stan, w którym kobiety i mężczyźni mają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równy dostęp </a:t>
            </a:r>
            <a:b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do korzystania z zasobów (np. środki finansowe, szanse rozwoju).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Zasada ta ma gwarantować możliwość </a:t>
            </a:r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wyboru drogi życiowej bez ograniczeń wynikających ze stereotypów płci. </a:t>
            </a: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Jest to również uwzględnianie perspektywy płci w głównym nurcie wszystkich procesów </a:t>
            </a:r>
            <a:b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dirty="0">
                <a:latin typeface="Arial" panose="020B0604020202020204" pitchFamily="34" charset="0"/>
                <a:cs typeface="Arial" panose="020B0604020202020204" pitchFamily="34" charset="0"/>
              </a:rPr>
              <a:t>i działań w ramach programów (tj. podczas przygotowywania, wdrażania, monitorowania, sprawozdawczości, ewaluacji, promocji i kontroli programów, w tym także projektów).</a:t>
            </a:r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CC76147-F412-4B92-854C-44270B89D8F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19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2593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539834"/>
            <a:ext cx="8842201" cy="791731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Kryteria zgodności z zasadami horyzontalnymi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18" y="1835620"/>
            <a:ext cx="9235026" cy="489654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Zasada zrównoważonego rozwoju, w tym zasada DNSH,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Karta Praw Podstawowych Unii Europejskiej (KPP),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Zasada równości kobiet i mężczyzn,</a:t>
            </a:r>
          </a:p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Konwencja o Prawach Osób Niepełnosprawnych (KPON).</a:t>
            </a:r>
          </a:p>
          <a:p>
            <a:pPr>
              <a:lnSpc>
                <a:spcPct val="150000"/>
              </a:lnSpc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Zasada równości szans i niedyskryminacji,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niepełnosprawnościami.</a:t>
            </a:r>
          </a:p>
          <a:p>
            <a:pPr>
              <a:spcAft>
                <a:spcPts val="1800"/>
              </a:spcAft>
              <a:buClrTx/>
              <a:buFont typeface="Wingdings" panose="05000000000000000000" pitchFamily="2" charset="2"/>
              <a:buChar char="Ø"/>
            </a:pPr>
            <a:endParaRPr lang="pl-PL" sz="8800" dirty="0"/>
          </a:p>
          <a:p>
            <a:pPr marL="457200" indent="-457200">
              <a:spcAft>
                <a:spcPts val="1800"/>
              </a:spcAft>
              <a:buFont typeface="+mj-lt"/>
              <a:buAutoNum type="arabicPeriod"/>
            </a:pPr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4EF16F51-8E4A-42A6-A2E2-7148A3207FA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06401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760B9E-6D3E-49C2-86C6-9A18428A5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9402" y="539477"/>
            <a:ext cx="8640481" cy="864095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projekt jest otwarty na kobiety?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 projekt jest otwarty na mężczyzn?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75507DE-24F8-4ACF-8444-A55A15DCA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394" y="1547589"/>
            <a:ext cx="9361040" cy="5652248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50000"/>
              </a:lnSpc>
              <a:spcBef>
                <a:spcPts val="2400"/>
              </a:spcBef>
              <a:buNone/>
            </a:pPr>
            <a:r>
              <a:rPr lang="pl-PL" sz="8800" b="1" dirty="0">
                <a:latin typeface="Arial" panose="020B0604020202020204" pitchFamily="34" charset="0"/>
                <a:cs typeface="Arial" panose="020B0604020202020204" pitchFamily="34" charset="0"/>
              </a:rPr>
              <a:t>Analiza potrzeb grupy docelowej </a:t>
            </a: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– sprawdź, jaka jest sytuacja kobiet i mężczyzn względem problemu, który jest podjęty w projekcie</a:t>
            </a:r>
          </a:p>
          <a:p>
            <a:pPr marL="0" indent="0">
              <a:lnSpc>
                <a:spcPct val="150000"/>
              </a:lnSpc>
              <a:spcBef>
                <a:spcPts val="4800"/>
              </a:spcBef>
              <a:buNone/>
            </a:pPr>
            <a:r>
              <a:rPr lang="pl-PL" sz="880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We wniosku o dofinansowanie umieść:</a:t>
            </a:r>
            <a:endParaRPr lang="en-US" sz="8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8000">
              <a:lnSpc>
                <a:spcPct val="114000"/>
              </a:lnSpc>
              <a:spcAft>
                <a:spcPts val="601"/>
              </a:spcAft>
              <a:buSzPct val="100017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l-PL" sz="8800" b="1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wnioski z diagnozy</a:t>
            </a:r>
            <a:endParaRPr lang="en-US" sz="8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8000">
              <a:lnSpc>
                <a:spcPct val="114000"/>
              </a:lnSpc>
              <a:spcAft>
                <a:spcPts val="601"/>
              </a:spcAft>
              <a:buSzPct val="100017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l-PL" sz="8800" b="1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deklarację realizacji działań w projekcie w oparciu o wyniki diagnozy</a:t>
            </a:r>
            <a:r>
              <a:rPr lang="pl-PL" sz="880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endParaRPr lang="en-US" sz="8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1200" lvl="1" indent="-457200" defTabSz="1008000">
              <a:lnSpc>
                <a:spcPct val="114000"/>
              </a:lnSpc>
              <a:spcAft>
                <a:spcPts val="601"/>
              </a:spcAft>
              <a:buSzPct val="100017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pl-PL" sz="8800" b="1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 przywołaniem danych,</a:t>
            </a:r>
            <a:endParaRPr lang="en-US" sz="8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61200" lvl="1" indent="-457200" defTabSz="1008000">
              <a:lnSpc>
                <a:spcPct val="114000"/>
              </a:lnSpc>
              <a:spcAft>
                <a:spcPts val="601"/>
              </a:spcAft>
              <a:buSzPct val="100017"/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pl-PL" sz="8800" b="1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ze wskazaniem źródeł ich pozyskania</a:t>
            </a:r>
            <a:r>
              <a:rPr lang="pl-PL" sz="880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</a:p>
          <a:p>
            <a:pPr marL="756000" lvl="1" indent="-252000" defTabSz="1008000">
              <a:lnSpc>
                <a:spcPct val="114000"/>
              </a:lnSpc>
              <a:spcAft>
                <a:spcPts val="601"/>
              </a:spcAft>
              <a:buSzPct val="100017"/>
              <a:tabLst>
                <a:tab pos="0" algn="l"/>
              </a:tabLst>
            </a:pPr>
            <a:endParaRPr lang="en-US" sz="8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3600"/>
              </a:spcAft>
              <a:buNone/>
              <a:tabLst>
                <a:tab pos="0" algn="l"/>
              </a:tabLst>
            </a:pPr>
            <a:r>
              <a:rPr lang="pl-PL" sz="880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Pamiętaj! Wnioskodawca na wezwanie IZ FEP 2021-2027 jest zobowiązany do udostępnienia diagnozy w formie pisemnej.</a:t>
            </a:r>
            <a:endParaRPr lang="en-US" sz="88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ts val="2400"/>
              </a:spcBef>
              <a:buNone/>
            </a:pP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sz="5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DDE472A-C073-4462-AEE4-338F8D4E1DF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56514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1221" y="539834"/>
            <a:ext cx="8640381" cy="720003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Równość płci a logika projektu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370" y="2051645"/>
            <a:ext cx="9143830" cy="4212468"/>
          </a:xfrm>
        </p:spPr>
        <p:txBody>
          <a:bodyPr>
            <a:normAutofit/>
          </a:bodyPr>
          <a:lstStyle/>
          <a:p>
            <a:pPr marL="0" lvl="0" indent="0">
              <a:spcAft>
                <a:spcPts val="1200"/>
              </a:spcAft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Analiza grupy docelowej powinna uwzględniać sytuację kobiet i mężczyzn w danym obszarze problemowym.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Łączny, realny wpływ na sytuację kobiet i mężczyzn w danym obszarze problemowym.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pl-PL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zaplanowanych działań rekrutacyjnych NIE bierzemy pod uwagę zapewnienia równości płci wśród dzieci – ten podział wynika z sytuacji demograficznej na danym obszarze, na który wnioskodawcy/ beneficjenci nie mają wpływu. </a:t>
            </a:r>
          </a:p>
          <a:p>
            <a:pPr marL="0" lvl="0" indent="0">
              <a:spcAft>
                <a:spcPts val="1200"/>
              </a:spcAft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CE6CC33C-5B46-42DE-A6E7-2516683DAEB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762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64CE927-ABA7-422D-AE5C-E154C7D61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431884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Czym nie jest równość kobiet i mężczyzn?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44A62C7-463D-45FD-B5B5-9306FA80D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1511885"/>
            <a:ext cx="9577064" cy="5364296"/>
          </a:xfrm>
        </p:spPr>
        <p:txBody>
          <a:bodyPr>
            <a:normAutofit fontScale="25000" lnSpcReduction="20000"/>
          </a:bodyPr>
          <a:lstStyle/>
          <a:p>
            <a:pPr marL="450850" indent="-4508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Równość </a:t>
            </a:r>
            <a:r>
              <a:rPr lang="pl-PL" sz="8800" b="1" dirty="0">
                <a:latin typeface="Arial" panose="020B0604020202020204" pitchFamily="34" charset="0"/>
                <a:cs typeface="Arial" panose="020B0604020202020204" pitchFamily="34" charset="0"/>
              </a:rPr>
              <a:t>nie oznacza zawsze „po równo”, </a:t>
            </a: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to nie jest podział 50/50 kobiet i mężczyzn uczestniczących w projektach. </a:t>
            </a:r>
            <a:b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Równy dostęp, równe traktowanie, równe wynagradzanie, szanse  </a:t>
            </a:r>
            <a:b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i możliwości są stanem docelowym, jednak, aby do tej sytuacji doprowadzić potrzebne jest skierowanie większego wsparcia do płci nieuprzywilejowanej, będącej w gorszej sytuacji. </a:t>
            </a:r>
          </a:p>
          <a:p>
            <a:pPr marL="1188000" indent="-450850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Działania wyrównawcze polegają na </a:t>
            </a:r>
            <a:r>
              <a:rPr lang="pl-PL" sz="8800" b="1" dirty="0">
                <a:latin typeface="Arial" panose="020B0604020202020204" pitchFamily="34" charset="0"/>
                <a:cs typeface="Arial" panose="020B0604020202020204" pitchFamily="34" charset="0"/>
              </a:rPr>
              <a:t>preferencyjnym traktowaniu osób z tej grupy, która napotyka na szczególne bariery </a:t>
            </a:r>
            <a:b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i ograniczenia utrudniające równy dostęp do zasobów i dóbr społecznych; </a:t>
            </a:r>
          </a:p>
          <a:p>
            <a:pPr marL="0" indent="0">
              <a:buNone/>
            </a:pPr>
            <a:r>
              <a:rPr lang="pl-PL" dirty="0"/>
              <a:t>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8CAC37-13D8-468B-AABF-1F0A695F2AB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342845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1025280" y="540000"/>
            <a:ext cx="9288000" cy="7264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ts val="3600"/>
              </a:lnSpc>
              <a:spcAft>
                <a:spcPts val="3600"/>
              </a:spcAft>
              <a:buNone/>
            </a:pPr>
            <a:r>
              <a:rPr lang="pl-PL" b="1" strike="noStrike" spc="-1" dirty="0">
                <a:solidFill>
                  <a:schemeClr val="dk2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Ocena zasady równości kobiet i mężczyzn</a:t>
            </a:r>
            <a:endParaRPr lang="en-US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305280" y="1403640"/>
            <a:ext cx="10224720" cy="56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ct val="114000"/>
              </a:lnSpc>
              <a:spcAft>
                <a:spcPts val="1800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Ocena zgodności projektów </a:t>
            </a:r>
            <a:r>
              <a:rPr lang="pl-PL" sz="2200" b="0" strike="noStrike" spc="-1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współfinansowanych z EFS+ z 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zasadą równości kobiet i mężczyzn odbywa się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na podstawie standardu minimum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który składa się z 5 kryteriów oceny. 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1800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Maksymalnie 5 punktów – minimalnie 3 punkty.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1800"/>
              </a:spcAft>
              <a:buNone/>
              <a:tabLst>
                <a:tab pos="0" algn="l"/>
              </a:tabLst>
            </a:pP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Punkty za standard minimum nie sumują się z punktami za kryteria strategiczne!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pl-PL" sz="2200" b="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Nie stosujemy 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Standardu minimum do oceny projektu, jeżeli w treści wniosku przywołany i uzasadniony został jeden z poniższych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wyjątków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: 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7140" indent="-342900" defTabSz="1008000">
              <a:lnSpc>
                <a:spcPct val="114000"/>
              </a:lnSpc>
              <a:spcBef>
                <a:spcPts val="1199"/>
              </a:spcBef>
              <a:spcAft>
                <a:spcPts val="400"/>
              </a:spcAft>
              <a:buClr>
                <a:schemeClr val="accent1"/>
              </a:buClr>
              <a:buSzPct val="100017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profil działalności (np. statut),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97140" indent="-342900" defTabSz="1008000">
              <a:lnSpc>
                <a:spcPct val="114000"/>
              </a:lnSpc>
              <a:spcAft>
                <a:spcPts val="400"/>
              </a:spcAft>
              <a:buClr>
                <a:schemeClr val="accent1"/>
              </a:buClr>
              <a:buSzPct val="100017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zamknięta rekrutacja.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400"/>
              </a:spcAft>
              <a:buNone/>
              <a:tabLst>
                <a:tab pos="0" algn="l"/>
              </a:tabLst>
            </a:pPr>
            <a:endParaRPr lang="en-US" sz="2400" b="0" strike="noStrike" spc="-1" dirty="0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9943EE8-257D-48D2-83B2-727B3BA60284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9357051"/>
      </p:ext>
    </p:extLst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1169280" y="360000"/>
            <a:ext cx="8136720" cy="140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ts val="3600"/>
              </a:lnSpc>
              <a:spcAft>
                <a:spcPts val="3600"/>
              </a:spcAft>
              <a:buNone/>
            </a:pPr>
            <a:r>
              <a:rPr lang="pl-PL" b="1" strike="noStrike" spc="-1" dirty="0">
                <a:solidFill>
                  <a:schemeClr val="dk2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Kryterium nr 1 standardu minimum</a:t>
            </a:r>
            <a:endParaRPr lang="en-US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/>
          </p:nvPr>
        </p:nvSpPr>
        <p:spPr>
          <a:xfrm>
            <a:off x="844560" y="2339640"/>
            <a:ext cx="9253440" cy="2621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We wniosku o dofinansowanie projektu zawarte zostały informacje, które potwierdzają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istnienie (albo brak istniejących) barier 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równościowych </a:t>
            </a:r>
            <a:b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 obszarze tematycznym interwencji i/lub zasięgu oddziaływania projektu. 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(0 – 1 pkt)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6814A4F-7059-45CC-A458-5EEAB469BEA3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908591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PlaceHolder 1"/>
          <p:cNvSpPr>
            <a:spLocks noGrp="1"/>
          </p:cNvSpPr>
          <p:nvPr>
            <p:ph type="title"/>
          </p:nvPr>
        </p:nvSpPr>
        <p:spPr>
          <a:xfrm>
            <a:off x="1169280" y="360000"/>
            <a:ext cx="8136720" cy="140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ts val="3600"/>
              </a:lnSpc>
              <a:spcAft>
                <a:spcPts val="3600"/>
              </a:spcAft>
              <a:buNone/>
            </a:pPr>
            <a:r>
              <a:rPr lang="pl-PL" b="1" strike="noStrike" spc="-1" dirty="0">
                <a:solidFill>
                  <a:schemeClr val="dk2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Kryteria nr 2 i 3 standardu minimum</a:t>
            </a:r>
            <a:endParaRPr lang="en-US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PlaceHolder 2"/>
          <p:cNvSpPr>
            <a:spLocks noGrp="1"/>
          </p:cNvSpPr>
          <p:nvPr>
            <p:ph/>
          </p:nvPr>
        </p:nvSpPr>
        <p:spPr>
          <a:xfrm>
            <a:off x="377354" y="1115541"/>
            <a:ext cx="9505056" cy="6084134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Wniosek o dofinansowanie projektu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zawiera działania odpowiadające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na zidentyfikowane bariery równościowe 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 obszarze tematycznym interwencji i/lub zasięgu oddziaływania projektu.</a:t>
            </a:r>
            <a:endParaRPr lang="pl-PL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(0 – 1 – 2 pkt)</a:t>
            </a:r>
            <a:endParaRPr lang="pl-PL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 przypadku stwierdzenia braku barier równościowych, wniosek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 dofinansowanie projektu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zawiera działania zapewniające przestrzeganie zasady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równości kobiet i mężczyzn, tak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aby na żadnym etapie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realizacji projektu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nie wystąpiły bariery równościowe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</a:t>
            </a:r>
            <a:endParaRPr lang="pl-PL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(0 – 1 – 2 pkt)</a:t>
            </a:r>
            <a:endParaRPr lang="pl-PL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Kryteria są wobec siebie alternatywne.</a:t>
            </a:r>
            <a:endParaRPr lang="pl-PL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80D9653-B742-4F26-8A37-682B096649E8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83221561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1169280" y="360000"/>
            <a:ext cx="8136720" cy="140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ts val="3600"/>
              </a:lnSpc>
              <a:spcAft>
                <a:spcPts val="3600"/>
              </a:spcAft>
              <a:buNone/>
            </a:pPr>
            <a:r>
              <a:rPr lang="pl-PL" b="1" strike="noStrike" spc="-1" dirty="0">
                <a:solidFill>
                  <a:schemeClr val="dk2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Kryterium nr 4 standardu minimum</a:t>
            </a:r>
            <a:endParaRPr lang="en-US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521370" y="1187549"/>
            <a:ext cx="9936630" cy="601212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6628"/>
          </a:bodyPr>
          <a:lstStyle/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3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Wskaźniki realizacji projektu zostały podane w podziale na płeć.</a:t>
            </a:r>
            <a:b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3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(0 – 1 pkt) </a:t>
            </a:r>
            <a:endParaRPr lang="pl-PL" sz="2300" b="0" spc="-1" dirty="0">
              <a:solidFill>
                <a:schemeClr val="dk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3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Definiowanie wskaźników i planowanych do osiągnięcia rezultatów, </a:t>
            </a:r>
            <a:b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3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co do zasady, powinno być powiązane z całością założeń projektu: rodzajem grupy docelowej, której zostanie udzielone wsparcie (w tym kobietom </a:t>
            </a:r>
            <a:br>
              <a:rPr lang="pl-PL" sz="23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r>
              <a:rPr lang="pl-PL" sz="23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i mężczyznom), stwierdzonymi problemami i barierami, z jakimi grupa ta </a:t>
            </a:r>
            <a:br>
              <a:rPr lang="pl-PL" sz="23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r>
              <a:rPr lang="pl-PL" sz="23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ma do czynienia i rodzajem planowanego wsparcia. </a:t>
            </a:r>
            <a:endParaRPr lang="pl-PL" sz="23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3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Proporcja wskaźników </a:t>
            </a:r>
            <a:r>
              <a:rPr lang="pl-PL" sz="23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 podziale na płeć, wskazana we wniosku </a:t>
            </a:r>
            <a:br>
              <a:rPr lang="pl-PL" sz="2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3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 dofinansowanie projektu na podstawie zdiagnozowanego problemu danej grupy docelowej powinna, co do zasady, być </a:t>
            </a:r>
            <a:r>
              <a:rPr lang="pl-PL" sz="23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utrzymana przez cały okres realizacji projektu</a:t>
            </a:r>
            <a:r>
              <a:rPr lang="pl-PL" sz="23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Dzięki temu projekt ma szansę realnie wpłynąć na zmianę nierówności płci po zakończeniu realizacji projektu.</a:t>
            </a:r>
            <a:endParaRPr lang="pl-PL" sz="23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6DEEA967-ED36-452D-A119-8EA20CB52DA3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3071477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1169280" y="360000"/>
            <a:ext cx="8136720" cy="611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ts val="3600"/>
              </a:lnSpc>
              <a:spcAft>
                <a:spcPts val="3600"/>
              </a:spcAft>
              <a:buNone/>
            </a:pPr>
            <a:r>
              <a:rPr lang="pl-PL" b="1" strike="noStrike" spc="-1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Kryterium nr 5 standardu minimum </a:t>
            </a:r>
            <a:endParaRPr lang="en-US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/>
          </p:nvPr>
        </p:nvSpPr>
        <p:spPr>
          <a:xfrm>
            <a:off x="269088" y="1619597"/>
            <a:ext cx="9937104" cy="410450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We wniosku o dofinansowanie projektu wskazano, jakie działania zostaną podjęte w celu zapewnienia </a:t>
            </a:r>
            <a:r>
              <a:rPr lang="pl-PL" sz="2200" b="1" strike="noStrike" spc="199" dirty="0"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równościowego zarządzania projektem.</a:t>
            </a:r>
            <a:endParaRPr lang="en-US" sz="2200" b="0" strike="noStrike" spc="-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24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(0 – 1 pkt)</a:t>
            </a:r>
          </a:p>
          <a:p>
            <a:pPr defTabSz="1008000">
              <a:lnSpc>
                <a:spcPct val="114000"/>
              </a:lnSpc>
              <a:spcAft>
                <a:spcPts val="2401"/>
              </a:spcAft>
              <a:tabLst>
                <a:tab pos="0" algn="l"/>
              </a:tabLst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Sama deklaracja to za mało.</a:t>
            </a:r>
          </a:p>
          <a:p>
            <a:pPr defTabSz="1008000">
              <a:lnSpc>
                <a:spcPct val="114000"/>
              </a:lnSpc>
              <a:spcAft>
                <a:spcPts val="2401"/>
              </a:spcAft>
              <a:tabLst>
                <a:tab pos="0" algn="l"/>
              </a:tabLst>
            </a:pPr>
            <a:r>
              <a:rPr lang="pl-PL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Uwaga:</a:t>
            </a:r>
            <a:br>
              <a:rPr lang="pl-PL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rgbClr val="C00000"/>
                </a:solidFill>
                <a:latin typeface="Calibri" panose="020F0502020204030204" pitchFamily="34" charset="0"/>
              </a:rPr>
              <a:t>Równościowe zarządzanie projektem nie oznacza zatrudnienia równej liczby kobiet i mężczyzn.</a:t>
            </a:r>
          </a:p>
          <a:p>
            <a:pPr defTabSz="1008000">
              <a:lnSpc>
                <a:spcPct val="114000"/>
              </a:lnSpc>
              <a:spcAft>
                <a:spcPts val="2401"/>
              </a:spcAft>
              <a:tabLst>
                <a:tab pos="0" algn="l"/>
              </a:tabLst>
            </a:pPr>
            <a:endParaRPr lang="en-US" sz="2400" b="0" strike="noStrike" spc="-1" dirty="0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6C8429D-1F85-45CC-AD95-055CBDDC06A7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27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71042020"/>
      </p:ext>
    </p:extLst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1011240" y="540000"/>
            <a:ext cx="8640000" cy="719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1008000">
              <a:lnSpc>
                <a:spcPts val="3600"/>
              </a:lnSpc>
              <a:buNone/>
            </a:pPr>
            <a:r>
              <a:rPr lang="pl-PL" spc="-1" dirty="0">
                <a:solidFill>
                  <a:schemeClr val="dk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Jakie działania możemy podjąć w projekcie?</a:t>
            </a:r>
            <a:endParaRPr lang="en-US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7" name="PlaceHolder 2"/>
          <p:cNvSpPr>
            <a:spLocks noGrp="1"/>
          </p:cNvSpPr>
          <p:nvPr>
            <p:ph/>
          </p:nvPr>
        </p:nvSpPr>
        <p:spPr>
          <a:xfrm>
            <a:off x="764280" y="1260000"/>
            <a:ext cx="9162720" cy="51123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89128" lnSpcReduction="20000"/>
          </a:bodyPr>
          <a:lstStyle/>
          <a:p>
            <a:pPr>
              <a:lnSpc>
                <a:spcPct val="150000"/>
              </a:lnSpc>
            </a:pPr>
            <a:r>
              <a:rPr lang="pl-PL" sz="2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Przykłady dobrych praktyk:</a:t>
            </a:r>
          </a:p>
          <a:p>
            <a:pPr>
              <a:lnSpc>
                <a:spcPct val="150000"/>
              </a:lnSpc>
            </a:pPr>
            <a:endParaRPr lang="pl-PL" sz="2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stosowanie języka równościowego, </a:t>
            </a:r>
          </a:p>
          <a:p>
            <a:pPr marL="342900" lvl="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500" b="0" strike="noStrike" spc="-1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plany zarządzania różnorodnością,</a:t>
            </a:r>
          </a:p>
          <a:p>
            <a:pPr marL="34290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500" b="0" spc="-1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strategie antydyskryminacyjne, </a:t>
            </a:r>
            <a:endParaRPr lang="en-US" sz="2500" b="0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1008000">
              <a:lnSpc>
                <a:spcPct val="150000"/>
              </a:lnSpc>
              <a:buClr>
                <a:schemeClr val="tx2"/>
              </a:buClr>
              <a:buSzPct val="100017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l-PL" sz="2500" b="0" strike="noStrike" spc="-1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elastyczny czas pracy,</a:t>
            </a:r>
            <a:endParaRPr lang="en-US" sz="2500" b="0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1008000">
              <a:lnSpc>
                <a:spcPct val="150000"/>
              </a:lnSpc>
              <a:buClr>
                <a:schemeClr val="tx2"/>
              </a:buClr>
              <a:buSzPct val="100017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l-PL" sz="2500" b="0" strike="noStrike" spc="-1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godzenie życia zawodowego z życiem prywatnym</a:t>
            </a:r>
            <a:r>
              <a:rPr lang="pl-PL" sz="2500" b="0" spc="-1" dirty="0">
                <a:solidFill>
                  <a:schemeClr val="tx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</a:t>
            </a:r>
            <a:endParaRPr lang="pl-PL" sz="2500" b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5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ramach budowania kompetencji pracowników zarządzających projektem - podnoszenie wiedzy i świadomości w zakresie m.in. korzyści z zarządzania różnorodnością, kształtowania postaw menadżerskich kobiet, unikania stereotypów;</a:t>
            </a:r>
          </a:p>
          <a:p>
            <a:pPr marL="342900" indent="-342900" defTabSz="1008000">
              <a:lnSpc>
                <a:spcPct val="150000"/>
              </a:lnSpc>
              <a:buClr>
                <a:schemeClr val="tx2"/>
              </a:buClr>
              <a:buSzPct val="100017"/>
              <a:buFont typeface="Wingdings" panose="05000000000000000000" pitchFamily="2" charset="2"/>
              <a:buChar char="Ø"/>
              <a:tabLst>
                <a:tab pos="0" algn="l"/>
              </a:tabLst>
            </a:pPr>
            <a:endParaRPr lang="pl-PL" sz="2100" b="0" spc="-1" dirty="0">
              <a:solidFill>
                <a:schemeClr val="tx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defTabSz="1008000">
              <a:lnSpc>
                <a:spcPct val="150000"/>
              </a:lnSpc>
              <a:buClr>
                <a:schemeClr val="tx2"/>
              </a:buClr>
              <a:buSzPct val="100017"/>
              <a:tabLst>
                <a:tab pos="0" algn="l"/>
              </a:tabLst>
            </a:pPr>
            <a:endParaRPr lang="pl-PL" sz="2100" b="0" strike="noStrike" spc="-1" dirty="0">
              <a:solidFill>
                <a:schemeClr val="tx1"/>
              </a:solidFill>
              <a:latin typeface="Arial" panose="020B0604020202020204" pitchFamily="34" charset="0"/>
              <a:ea typeface="Open Sans"/>
              <a:cs typeface="Arial" panose="020B0604020202020204" pitchFamily="34" charset="0"/>
            </a:endParaRPr>
          </a:p>
          <a:p>
            <a:pPr marL="342900" indent="-342900" defTabSz="1008000">
              <a:lnSpc>
                <a:spcPct val="114000"/>
              </a:lnSpc>
              <a:spcAft>
                <a:spcPts val="400"/>
              </a:spcAft>
              <a:buClr>
                <a:schemeClr val="tx2"/>
              </a:buClr>
              <a:buSzPct val="100017"/>
              <a:buFont typeface="Wingdings" panose="05000000000000000000" pitchFamily="2" charset="2"/>
              <a:buChar char="Ø"/>
              <a:tabLst>
                <a:tab pos="0" algn="l"/>
              </a:tabLst>
            </a:pPr>
            <a:endParaRPr lang="pl-PL" sz="2100" b="0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defTabSz="1008000">
              <a:lnSpc>
                <a:spcPct val="114000"/>
              </a:lnSpc>
              <a:spcAft>
                <a:spcPts val="400"/>
              </a:spcAft>
              <a:buClr>
                <a:schemeClr val="tx2"/>
              </a:buClr>
              <a:buSzPct val="100017"/>
              <a:buFont typeface="Wingdings" panose="05000000000000000000" pitchFamily="2" charset="2"/>
              <a:buChar char="Ø"/>
              <a:tabLst>
                <a:tab pos="0" algn="l"/>
              </a:tabLst>
            </a:pPr>
            <a:endParaRPr lang="en-US" sz="2100" b="0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fld id="{0031984C-F749-4A89-9DB7-461946452C03}" type="slidenum"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7362753"/>
      </p:ext>
    </p:extLst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2500" dirty="0">
                <a:latin typeface="Arial" panose="020B0604020202020204" pitchFamily="34" charset="0"/>
                <a:cs typeface="Arial" panose="020B0604020202020204" pitchFamily="34" charset="0"/>
              </a:rPr>
              <a:t>Konwencja o Prawach Osób Niepełnosprawnych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4" name="Symbol zastępczy obrazu 3" descr="Zdjęcie przedstawia mężczyznę na wózku inwalidzkim z rękami uniesionymi do góry, skierowany w stronę zachodzącego nad jeziorem słońca, za nim stoi mężczyzna również obserwujący  zachodzące słońce. ">
            <a:extLst>
              <a:ext uri="{FF2B5EF4-FFF2-40B4-BE49-F238E27FC236}">
                <a16:creationId xmlns:a16="http://schemas.microsoft.com/office/drawing/2014/main" id="{2AA6405C-6315-47D3-8352-D11190F827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9" r="31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01916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9" y="251446"/>
            <a:ext cx="9058224" cy="1008392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Wytyczne równościowe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4" y="971525"/>
            <a:ext cx="10009111" cy="633670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None/>
            </a:pPr>
            <a:r>
              <a:rPr lang="pl-PL" sz="8800" u="sng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Wytyczne dotyczące realizacji zasad równościowych w ramach funduszy unijnych na lata 2021-2027.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Wytyczne dotyczące realizacji zasad równościowych w ramach funduszy unijnych na lata 2021-2027</a:t>
            </a:r>
            <a:endParaRPr lang="pl-PL" sz="88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Załączniki: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1. Standard Minimum, 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2. Standardy dostępności dla polityki spójności 2021-2027, </a:t>
            </a:r>
            <a:endParaRPr lang="pl-PL" altLang="pl-PL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3. Procedura służąca do włączania postanowień Konwencji o prawach osób niepełnosprawnych (KPON)  do praktyki wdrażania programów </a:t>
            </a:r>
          </a:p>
          <a:p>
            <a:pPr marL="0" indent="0">
              <a:lnSpc>
                <a:spcPct val="17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4. Procedura służąca do włączania postanowień Karty Praw Podstawowych </a:t>
            </a:r>
            <a:b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Unii Europejskiej (KPP) do praktyki wdrażania programów </a:t>
            </a:r>
          </a:p>
          <a:p>
            <a:pPr marL="354013" indent="0">
              <a:lnSpc>
                <a:spcPct val="130000"/>
              </a:lnSpc>
              <a:spcBef>
                <a:spcPts val="600"/>
              </a:spcBef>
              <a:spcAft>
                <a:spcPts val="1800"/>
              </a:spcAft>
              <a:buNone/>
              <a:defRPr/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11213" indent="-457200">
              <a:spcAft>
                <a:spcPts val="1800"/>
              </a:spcAft>
              <a:buFont typeface="Wingdings" panose="05000000000000000000" pitchFamily="2" charset="2"/>
              <a:buChar char="Ø"/>
              <a:defRPr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11213" indent="-457200">
              <a:spcAft>
                <a:spcPts val="1800"/>
              </a:spcAft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F663FF0E-AE5F-4960-87DD-EA0765E74B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10004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E311DD1-A9C5-4359-BD55-922866D3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54" y="240660"/>
            <a:ext cx="9937104" cy="586849"/>
          </a:xfrm>
        </p:spPr>
        <p:txBody>
          <a:bodyPr>
            <a:normAutofit fontScale="90000"/>
          </a:bodyPr>
          <a:lstStyle/>
          <a:p>
            <a:r>
              <a:rPr lang="pl-PL" sz="3100" dirty="0"/>
              <a:t>Niepełnosprawność przez pryzmat bariery środowiskowej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C2E6B6-70C6-414E-839E-B569D89A8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1330" y="1774399"/>
            <a:ext cx="9937104" cy="5544616"/>
          </a:xfrm>
        </p:spPr>
        <p:txBody>
          <a:bodyPr>
            <a:noAutofit/>
          </a:bodyPr>
          <a:lstStyle/>
          <a:p>
            <a:pPr marL="355600" indent="-35560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Celem  konwencji jest popieranie, ochrona i zapewnienie pełnego i równego korzystania ze wszystkich praw człowieka i podstawowych wolności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przez wszystkie osoby niepełnosprawne oraz popieranie poszanowania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ich przyrodzonej godności. </a:t>
            </a:r>
          </a:p>
          <a:p>
            <a:pPr marL="355600" indent="-355600">
              <a:lnSpc>
                <a:spcPct val="150000"/>
              </a:lnSpc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 osób niepełnosprawnych zalicza się te osoby, które mają długotrwale naruszoną sprawność fizyczną, umysłową, intelektualną lub w zakresie zmysłów co może,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 oddziaływaniu z różnymi barierami,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utrudniać im pełny i skuteczny udział w życiu społecznym, na zasadzie równości z innymi osobami.</a:t>
            </a:r>
          </a:p>
        </p:txBody>
      </p:sp>
      <p:pic>
        <p:nvPicPr>
          <p:cNvPr id="15" name="Symbol zastępczy zawartości 14" descr="4 symbole niepełnosprawności: ruchowej, intelektualnej, narządu słuchu oraz narządu wzroku">
            <a:extLst>
              <a:ext uri="{FF2B5EF4-FFF2-40B4-BE49-F238E27FC236}">
                <a16:creationId xmlns:a16="http://schemas.microsoft.com/office/drawing/2014/main" id="{06B73E91-36D2-440D-95F5-427AAD89F33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891" y="683493"/>
            <a:ext cx="5320591" cy="1512168"/>
          </a:xfr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40EAD63F-D504-49F6-A56F-DB46C628C1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2360154"/>
      </p:ext>
    </p:extLst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BE311DD1-A9C5-4359-BD55-922866D354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6" y="498194"/>
            <a:ext cx="9937104" cy="586849"/>
          </a:xfrm>
        </p:spPr>
        <p:txBody>
          <a:bodyPr>
            <a:normAutofit/>
          </a:bodyPr>
          <a:lstStyle/>
          <a:p>
            <a:r>
              <a:rPr lang="pl-PL" dirty="0"/>
              <a:t>Bariery</a:t>
            </a:r>
            <a:endParaRPr lang="pl-PL" sz="2400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C2E6B6-70C6-414E-839E-B569D89A88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755" y="1750151"/>
            <a:ext cx="9539750" cy="2016224"/>
          </a:xfrm>
        </p:spPr>
        <p:txBody>
          <a:bodyPr>
            <a:noAutofit/>
          </a:bodyPr>
          <a:lstStyle/>
          <a:p>
            <a:pPr marL="177800" indent="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Bariery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– wynikają z postaw ludzkich i środowiskowych,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utrudniają osobom z dysfunkcjami pełny i skuteczny udział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życiu społeczeństwa, na zasadzie równości z innymi osobami.</a:t>
            </a:r>
          </a:p>
          <a:p>
            <a:pPr marL="0" indent="0">
              <a:buNone/>
            </a:pPr>
            <a:endParaRPr lang="pl-PL" sz="2200" dirty="0"/>
          </a:p>
        </p:txBody>
      </p:sp>
      <p:pic>
        <p:nvPicPr>
          <p:cNvPr id="13" name="Symbol zastępczy zawartości 12" descr="4 symbole niepełnosprawności: ruchowej, intelektualnej, narządu słuchu oraz narządu wzroku">
            <a:extLst>
              <a:ext uri="{FF2B5EF4-FFF2-40B4-BE49-F238E27FC236}">
                <a16:creationId xmlns:a16="http://schemas.microsoft.com/office/drawing/2014/main" id="{834DEAF6-31DD-4EAB-9DC3-6C5AF1BEA2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706" y="3667217"/>
            <a:ext cx="3248622" cy="3248622"/>
          </a:xfrm>
        </p:spPr>
      </p:pic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F9BFD83-A454-44B9-BA68-46A606CB6DF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88186863"/>
      </p:ext>
    </p:extLst>
  </p:cSld>
  <p:clrMapOvr>
    <a:masterClrMapping/>
  </p:clrMapOvr>
  <p:transition spd="slow">
    <p:push dir="u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1234FAC-96A6-4FE2-864B-A91B18B85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2300" y="395580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Konwencja opiera się na zasadach …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25CFB8-2391-4DE6-B33B-124D2ED4C7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6754" y="1295586"/>
            <a:ext cx="5386024" cy="5616306"/>
          </a:xfrm>
        </p:spPr>
        <p:txBody>
          <a:bodyPr>
            <a:noAutofit/>
          </a:bodyPr>
          <a:lstStyle/>
          <a:p>
            <a:pPr marL="355600" indent="-3556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poszanowanie przyrodzonej godności, autonomii osoby, w tym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swobody dokonywania wyborów, a także poszanowanie niezależności osoby </a:t>
            </a:r>
          </a:p>
          <a:p>
            <a:pPr marL="355600" indent="-3556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niedyskryminacja, </a:t>
            </a:r>
          </a:p>
          <a:p>
            <a:pPr marL="355600" indent="-3556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pełny i skuteczny udział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społeczeństwie i integracja społeczna, </a:t>
            </a:r>
          </a:p>
          <a:p>
            <a:pPr marL="355600" indent="-3556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poszanowanie odmienności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akceptacja osób niepełnosprawnych, będących częścią ludzkiej różnorodności oraz ludzkości, 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51F3E32-90E8-4150-877D-12579E3534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1970" y="1295586"/>
            <a:ext cx="4479073" cy="5400282"/>
          </a:xfrm>
        </p:spPr>
        <p:txBody>
          <a:bodyPr>
            <a:normAutofit/>
          </a:bodyPr>
          <a:lstStyle/>
          <a:p>
            <a:pPr marL="450850" indent="-4508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równość szans, </a:t>
            </a:r>
          </a:p>
          <a:p>
            <a:pPr marL="450850" indent="-4508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dostępność, </a:t>
            </a:r>
          </a:p>
          <a:p>
            <a:pPr marL="450850" indent="-4508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równość mężczyzn i kobiet, </a:t>
            </a:r>
          </a:p>
          <a:p>
            <a:pPr marL="450850" indent="-45085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poszanowanie rozwijających się zdolności niepełnosprawnych dzieci oraz poszanowanie prawa dzieci niepełnosprawnych do zachowania tożsamości. </a:t>
            </a:r>
          </a:p>
          <a:p>
            <a:endParaRPr lang="pl-PL" dirty="0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4D56D367-CA7C-43AC-A990-B2EBBAC202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761295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748764C-3445-4901-9622-B13433125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899517"/>
            <a:ext cx="9793088" cy="1872207"/>
          </a:xfrm>
        </p:spPr>
        <p:txBody>
          <a:bodyPr>
            <a:no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Prawa realizowane w obszarze objętym wsparciem – artykuły KPON wskazane w Regulaminie wyboru projektów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23D03F5-F0B2-4DC7-8763-334BF49066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9482" y="3059757"/>
            <a:ext cx="8424936" cy="3600400"/>
          </a:xfrm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5 – Równość i niedyskryminacja,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7 – Niepełnosprawne dzieci,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9 – Dostępność,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19 – Niezależne życie i włączenie w społeczeństwo,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23 – Poszanowanie domu i rodziny, 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24 – Edukacja.</a:t>
            </a:r>
          </a:p>
          <a:p>
            <a:pPr>
              <a:lnSpc>
                <a:spcPct val="13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CD5D484C-FEFB-41A3-A195-6272FABFFA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26380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1025640" y="360000"/>
            <a:ext cx="8640000" cy="683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90000"/>
          </a:bodyPr>
          <a:lstStyle/>
          <a:p>
            <a:pPr indent="0" defTabSz="1008000">
              <a:lnSpc>
                <a:spcPts val="3600"/>
              </a:lnSpc>
              <a:buNone/>
            </a:pPr>
            <a:r>
              <a:rPr lang="pl-PL" sz="3100" b="1" strike="noStrike" spc="-1" dirty="0">
                <a:solidFill>
                  <a:schemeClr val="dk2"/>
                </a:solidFill>
                <a:latin typeface="Arial"/>
                <a:ea typeface="Open Sans"/>
              </a:rPr>
              <a:t>Artykuł 7 – Niepełnosprawne </a:t>
            </a:r>
            <a:r>
              <a:rPr lang="pl-PL" sz="3100" spc="-1" dirty="0">
                <a:solidFill>
                  <a:schemeClr val="dk2"/>
                </a:solidFill>
                <a:latin typeface="Arial"/>
                <a:ea typeface="Open Sans"/>
              </a:rPr>
              <a:t>dzieci</a:t>
            </a:r>
            <a:br>
              <a:rPr sz="2800" dirty="0"/>
            </a:br>
            <a:endParaRPr lang="en-US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773725" y="1053778"/>
            <a:ext cx="9143830" cy="601212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Państwa Strony podejmą wszelkie niezbędne środki w celu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zapewnienia pełnego korzystania przez niepełnosprawne dzieci ze wszystkich praw człowieka i podstawowych wolności</a:t>
            </a: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na zasadzie równości z innymi dziećmi. </a:t>
            </a:r>
          </a:p>
          <a:p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We wszystkich działaniach dotyczących dzieci niepełnosprawnych należy przede wszystkim kierować się najlepszym interesem dziecka. </a:t>
            </a:r>
          </a:p>
          <a:p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Państwa Strony zapewnią niepełnosprawnym dzieciom prawo swobodnego wyrażania poglądów we wszystkich sprawach ich dotyczących, przyjmując je z należytą uwagą, odpowiednio do wieku i dojrzałości dzieci, na zasadzie równości z innymi dziećmi oraz zapewnią dzieciom pomoc w wykonywaniu tego prawa, dostosowaną do ich niepełnosprawności i wieku. </a:t>
            </a:r>
          </a:p>
          <a:p>
            <a:pPr marL="342900" indent="-342900" defTabSz="1008000">
              <a:lnSpc>
                <a:spcPct val="114000"/>
              </a:lnSpc>
              <a:spcAft>
                <a:spcPts val="2401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400"/>
              </a:spcAft>
              <a:buNone/>
            </a:pPr>
            <a:endParaRPr lang="en-US" sz="2200" b="0" strike="noStrike" spc="-1" dirty="0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85E24CE1-5EDD-4AC7-8620-8DD7451BF93F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34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6036593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4BBCB-B73E-4AFA-89A1-9B1E49D9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251445"/>
            <a:ext cx="9216734" cy="1008111"/>
          </a:xfrm>
        </p:spPr>
        <p:txBody>
          <a:bodyPr>
            <a:normAutofit/>
          </a:bodyPr>
          <a:lstStyle/>
          <a:p>
            <a:r>
              <a:rPr lang="pl-PL" dirty="0"/>
              <a:t>Z niepełnosprawnością do przedszkola</a:t>
            </a:r>
          </a:p>
        </p:txBody>
      </p:sp>
      <p:pic>
        <p:nvPicPr>
          <p:cNvPr id="8" name="Symbol zastępczy zawartości 7" descr="Zajęcia w przedszkolu - dziewczynka dopasowująca do zdjęć osób z niepełnosprawnościami odpowiednie symbole różnych rodzajów niepełnosprawności.">
            <a:extLst>
              <a:ext uri="{FF2B5EF4-FFF2-40B4-BE49-F238E27FC236}">
                <a16:creationId xmlns:a16="http://schemas.microsoft.com/office/drawing/2014/main" id="{29377B86-2055-42F9-9E75-95F44DC408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720" y="1367631"/>
            <a:ext cx="3618308" cy="4824411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2702A7-8F7F-4D6C-B7EB-8172E5D9F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35</a:t>
            </a:fld>
            <a:endParaRPr lang="pl-PL" dirty="0"/>
          </a:p>
        </p:txBody>
      </p:sp>
      <p:pic>
        <p:nvPicPr>
          <p:cNvPr id="7" name="Symbol zastępczy zawartości 6" descr="Plac zabaw z elementami wyposażenia uwzględniającymi potrzeby dzieci z ograniczoną mobilnością, poruszające się na wózkach.">
            <a:extLst>
              <a:ext uri="{FF2B5EF4-FFF2-40B4-BE49-F238E27FC236}">
                <a16:creationId xmlns:a16="http://schemas.microsoft.com/office/drawing/2014/main" id="{46D3A181-64D1-4132-9ED6-4F15CF0A74C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50" y="2206208"/>
            <a:ext cx="5600103" cy="3147257"/>
          </a:xfrm>
        </p:spPr>
      </p:pic>
    </p:spTree>
    <p:extLst>
      <p:ext uri="{BB962C8B-B14F-4D97-AF65-F5344CB8AC3E}">
        <p14:creationId xmlns:p14="http://schemas.microsoft.com/office/powerpoint/2010/main" val="382479578"/>
      </p:ext>
    </p:extLst>
  </p:cSld>
  <p:clrMapOvr>
    <a:masterClrMapping/>
  </p:clrMapOvr>
  <p:transition spd="slow">
    <p:push dir="u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1BA3C5B-ED77-4A3D-873B-3293BF47FF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341175"/>
            <a:ext cx="8640381" cy="1080001"/>
          </a:xfrm>
        </p:spPr>
        <p:txBody>
          <a:bodyPr>
            <a:normAutofit/>
          </a:bodyPr>
          <a:lstStyle/>
          <a:p>
            <a:r>
              <a:rPr lang="pl-PL" dirty="0"/>
              <a:t>Artykuł 19 KPON </a:t>
            </a:r>
            <a:br>
              <a:rPr lang="pl-PL" dirty="0"/>
            </a:br>
            <a:r>
              <a:rPr lang="pl-PL" dirty="0"/>
              <a:t>–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Niezależne życie i włączenie w społeczeństwo 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6C6DB5A-8096-44F0-A73C-84C9A314CA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5346" y="1874099"/>
            <a:ext cx="7200800" cy="52200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Państwa Strony konwencji uznają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równe prawo wszystkich osób niepełnosprawnych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 życia w społeczeństwie,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wraz z prawem dokonywania wyborów,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na równi z innymi osobami,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oraz podejmą skuteczne i odpowiednie środki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celu ułatwienia pełnego korzystania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przez osoby niepełnosprawne z tego prawa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oraz ich pełnego włączenia i udziału w społeczeństwie.</a:t>
            </a:r>
          </a:p>
          <a:p>
            <a:endParaRPr lang="pl-PL" dirty="0"/>
          </a:p>
        </p:txBody>
      </p:sp>
      <p:pic>
        <p:nvPicPr>
          <p:cNvPr id="6" name="Symbol zastępczy zawartości 7">
            <a:extLst>
              <a:ext uri="{FF2B5EF4-FFF2-40B4-BE49-F238E27FC236}">
                <a16:creationId xmlns:a16="http://schemas.microsoft.com/office/drawing/2014/main" id="{A3677C12-62E8-4434-B970-0076246E8D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050" y="2699717"/>
            <a:ext cx="3860794" cy="2616289"/>
          </a:xfrm>
          <a:prstGeom prst="rect">
            <a:avLst/>
          </a:prstGeo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BEF42147-DF75-400B-8A59-38D4304B97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53768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5425" y="359838"/>
            <a:ext cx="9655101" cy="1007755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Ocena kryterium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– Konwencja o Prawach Osób Niepełnosprawnych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358" y="1475581"/>
            <a:ext cx="9865096" cy="4608512"/>
          </a:xfrm>
        </p:spPr>
        <p:txBody>
          <a:bodyPr>
            <a:noAutofit/>
          </a:bodyPr>
          <a:lstStyle/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Ocenie podlega zgodność projektu z Konwencją o Prawach Osób Niepełnosprawnych, sporządzoną w Nowym Jorku dnia 13 grudnia 2006 r., tj.:</a:t>
            </a:r>
          </a:p>
          <a:p>
            <a:pPr marL="450850" indent="-3683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czy zapisy wniosku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 dofinansowanie dotyczące zakresu i sposobu realizacji projektu oraz wnioskodawcy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nie stoją w sprzeczności </a:t>
            </a:r>
            <a:b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z wymogami KPON?</a:t>
            </a:r>
          </a:p>
          <a:p>
            <a:pPr marL="450850" indent="-36830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przypadku, gdy we wniosku o dofinansowanie stwierdzono neutralny charakter wymogów KPON względem zakresu i sposobu realizacji projektu oraz wnioskodawcy: czy neutralny charakter wymogów został zidentyfikowany prawidłowo?</a:t>
            </a:r>
          </a:p>
          <a:p>
            <a:pPr marL="0" indent="0">
              <a:lnSpc>
                <a:spcPct val="124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Kryterium uważa się za spełnione, jeśli projekt spełnił wszystkie powyższe warunki (o ile dotyczą). 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B7518831-6EBB-4DE2-81C7-2F3E0F0D3D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37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263391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89321" y="251445"/>
            <a:ext cx="10602491" cy="12961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ts val="36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Procedura składania zgłoszeń o podejrzeniu niezgodności z KPP lub KPON do instytucji wdrażających programy UE (1/3)</a:t>
            </a:r>
            <a:endParaRPr lang="en-US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449362" y="1403573"/>
            <a:ext cx="9793088" cy="583264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457200" defTabSz="1008000">
              <a:lnSpc>
                <a:spcPct val="114000"/>
              </a:lnSpc>
              <a:spcAft>
                <a:spcPts val="2401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8000">
              <a:lnSpc>
                <a:spcPct val="114000"/>
              </a:lnSpc>
              <a:spcAft>
                <a:spcPts val="400"/>
              </a:spcAft>
            </a:pPr>
            <a:r>
              <a:rPr lang="pl-PL" sz="2200" b="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projektów realizowanych na podstawie umowy o dofinansowanie projektu o dofinasowaniu projektu podjętej przez IZ p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odejrzenia o niezgodności z KPP lub KPON projektu (operacji</a:t>
            </a:r>
            <a:r>
              <a:rPr lang="pl-PL" sz="2200" b="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lub działań </a:t>
            </a:r>
            <a:r>
              <a:rPr lang="pl-PL" sz="22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beneficjenta </a:t>
            </a:r>
            <a:r>
              <a:rPr lang="pl-PL" sz="2200" b="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związanych z realizacją projektów zgłaszane są do </a:t>
            </a:r>
            <a:r>
              <a:rPr lang="pl-PL" sz="22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</a:t>
            </a:r>
          </a:p>
          <a:p>
            <a:pPr defTabSz="1008000">
              <a:lnSpc>
                <a:spcPct val="114000"/>
              </a:lnSpc>
              <a:spcAft>
                <a:spcPts val="400"/>
              </a:spcAft>
            </a:pPr>
            <a:endParaRPr lang="pl-PL" sz="2200" b="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8000">
              <a:lnSpc>
                <a:spcPct val="114000"/>
              </a:lnSpc>
              <a:spcAft>
                <a:spcPts val="400"/>
              </a:spcAft>
            </a:pPr>
            <a:r>
              <a:rPr lang="pl-PL" sz="2200" b="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Podejrzenia o niezgodności z KPP lub z KPON projektu (operacji) realizowanych przez IZ lub działań IZ związanych z wdrażaniem programu zgłaszane są do </a:t>
            </a:r>
            <a:r>
              <a:rPr lang="pl-PL" sz="2200" spc="-1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Rzecznika Funduszy Europejskich.</a:t>
            </a:r>
          </a:p>
          <a:p>
            <a:pPr defTabSz="1008000">
              <a:lnSpc>
                <a:spcPct val="114000"/>
              </a:lnSpc>
              <a:spcAft>
                <a:spcPts val="400"/>
              </a:spcAft>
            </a:pPr>
            <a:endParaRPr lang="en-US" sz="2200" b="0" spc="-1" dirty="0">
              <a:solidFill>
                <a:schemeClr val="dk1"/>
              </a:solidFill>
              <a:latin typeface="Open Sans"/>
            </a:endParaRPr>
          </a:p>
          <a:p>
            <a:pPr indent="0" defTabSz="1008000">
              <a:lnSpc>
                <a:spcPct val="114000"/>
              </a:lnSpc>
              <a:spcAft>
                <a:spcPts val="400"/>
              </a:spcAft>
              <a:buNone/>
            </a:pPr>
            <a:endParaRPr lang="en-US" sz="2200" b="0" strike="noStrike" spc="-1" dirty="0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45CBE4C-A4C6-4731-AAA0-437113B9CCA3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38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069252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89322" y="251445"/>
            <a:ext cx="10369152" cy="12961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ts val="36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Procedura składania zgłoszeń o podejrzeniu niezgodności z KPP lub KPON do instytucji wdrażających programy UE (2/3)</a:t>
            </a:r>
            <a:endParaRPr lang="en-US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881410" y="755501"/>
            <a:ext cx="8640960" cy="583264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457200" defTabSz="1008000">
              <a:lnSpc>
                <a:spcPct val="150000"/>
              </a:lnSpc>
              <a:spcAft>
                <a:spcPts val="2401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endParaRPr lang="en-US" sz="2200" b="0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8000">
              <a:lnSpc>
                <a:spcPct val="150000"/>
              </a:lnSpc>
              <a:spcAft>
                <a:spcPts val="400"/>
              </a:spcAft>
            </a:pP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„W procesie składania zgłoszenia o podejrzeniu niezgodności z KPP lub KPON do odpowiedniego podmiotu istnieje konieczność wykazania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interesu faktycznego </a:t>
            </a: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(tj. musi istnieć podstawa faktyczna dla danej osoby/instytucji do złożenia takiego zgłoszenia – np. konieczność zrealizowania swojego uprawnienia lub obowiązku). </a:t>
            </a:r>
          </a:p>
          <a:p>
            <a:pPr defTabSz="1008000">
              <a:lnSpc>
                <a:spcPct val="150000"/>
              </a:lnSpc>
              <a:spcAft>
                <a:spcPts val="400"/>
              </a:spcAft>
            </a:pPr>
            <a:b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KPON umożliwia się zgłoszenia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tylko osobom z niepełnosprawnością lub ich przedstawicielowi ustawowemu </a:t>
            </a: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(np. w przypadku osób niepełnoletnich lub ubezwłasnowolnionych). </a:t>
            </a:r>
          </a:p>
          <a:p>
            <a:pPr defTabSz="1008000">
              <a:lnSpc>
                <a:spcPct val="114000"/>
              </a:lnSpc>
              <a:spcAft>
                <a:spcPts val="400"/>
              </a:spcAft>
            </a:pPr>
            <a:endParaRPr lang="en-US" sz="2200" b="0" spc="-1" dirty="0">
              <a:solidFill>
                <a:schemeClr val="dk1"/>
              </a:solidFill>
              <a:latin typeface="Open Sans"/>
            </a:endParaRPr>
          </a:p>
          <a:p>
            <a:pPr indent="0" defTabSz="1008000">
              <a:lnSpc>
                <a:spcPct val="114000"/>
              </a:lnSpc>
              <a:spcAft>
                <a:spcPts val="400"/>
              </a:spcAft>
              <a:buNone/>
            </a:pPr>
            <a:endParaRPr lang="en-US" sz="2200" b="0" strike="noStrike" spc="-1" dirty="0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9964AB80-B95F-4057-99AF-D2A875DAE056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39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154711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Zasada zrównoważonego rozwoju, w tym zasada DNSH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4" name="Symbol zastępczy obrazu 3" descr="Na zdjęciu półkula ziemska w kolorach zieleni z kilkoma drzewami z niej wyrastającymi. Obok stoi kobieta obejmująca jedno z drzew.">
            <a:extLst>
              <a:ext uri="{FF2B5EF4-FFF2-40B4-BE49-F238E27FC236}">
                <a16:creationId xmlns:a16="http://schemas.microsoft.com/office/drawing/2014/main" id="{F6D92E1C-2564-4CAE-8757-82BADD04A6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3" r="163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7081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89322" y="323453"/>
            <a:ext cx="10225136" cy="122413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1008000">
              <a:lnSpc>
                <a:spcPts val="36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Procedura składania zgłoszeń o podejrzeniu niezgodności z KPP lub KPON do instytucji wdrażających programy UE (3/3)</a:t>
            </a:r>
            <a:endParaRPr lang="en-US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1385466" y="1835621"/>
            <a:ext cx="8208912" cy="482453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457200" indent="-457200" defTabSz="1008000">
              <a:lnSpc>
                <a:spcPct val="150000"/>
              </a:lnSpc>
              <a:spcAft>
                <a:spcPts val="2401"/>
              </a:spcAft>
              <a:buClr>
                <a:schemeClr val="tx2"/>
              </a:buClr>
              <a:buSzPct val="100000"/>
              <a:buFont typeface="+mj-lt"/>
              <a:buAutoNum type="arabicPeriod"/>
            </a:pPr>
            <a:endParaRPr lang="en-US" sz="2200" b="0" strike="noStrike" spc="-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1008000">
              <a:lnSpc>
                <a:spcPct val="150000"/>
              </a:lnSpc>
              <a:spcAft>
                <a:spcPts val="400"/>
              </a:spcAft>
            </a:pP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Każdy </a:t>
            </a: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w tym również organizacje pozarządowe działające na rzecz dostępności lub równego traktowania – będzie mógł poinformować dany podmiot (beneficjenta lub instytucję uczestniczącą we wdrażaniu funduszy europejskich) o zauważonych </a:t>
            </a: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problemach, nieprawidłowościach czy błędach </a:t>
            </a: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związanych ze stosowaniem zapisów KPP lub KPON. </a:t>
            </a:r>
          </a:p>
          <a:p>
            <a:pPr defTabSz="1008000">
              <a:lnSpc>
                <a:spcPct val="114000"/>
              </a:lnSpc>
              <a:spcAft>
                <a:spcPts val="400"/>
              </a:spcAft>
            </a:pPr>
            <a:endParaRPr lang="en-US" sz="2200" b="0" spc="-1" dirty="0">
              <a:solidFill>
                <a:schemeClr val="dk1"/>
              </a:solidFill>
              <a:latin typeface="Open Sans"/>
            </a:endParaRPr>
          </a:p>
          <a:p>
            <a:pPr indent="0" defTabSz="1008000">
              <a:lnSpc>
                <a:spcPct val="114000"/>
              </a:lnSpc>
              <a:spcAft>
                <a:spcPts val="400"/>
              </a:spcAft>
              <a:buNone/>
            </a:pPr>
            <a:endParaRPr lang="en-US" sz="2200" b="0" strike="noStrike" spc="-1" dirty="0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DCBBCB0-394E-4F94-8E14-A171F2A81E3A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080865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809402" y="-108595"/>
            <a:ext cx="9289032" cy="208823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defTabSz="1008000"/>
            <a:br>
              <a:rPr sz="2800" dirty="0"/>
            </a:br>
            <a:r>
              <a:rPr lang="pl-PL" spc="-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Obowiązki </a:t>
            </a:r>
            <a:r>
              <a:rPr lang="pl-PL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związane z przestrzeganiem KPP/KPON skierowane do beneficjentów zaangażowanych we wdrażanie programu.</a:t>
            </a:r>
            <a:endParaRPr lang="en-US" b="0" strike="noStrike" spc="-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/>
          </p:nvPr>
        </p:nvSpPr>
        <p:spPr>
          <a:xfrm>
            <a:off x="809402" y="1979637"/>
            <a:ext cx="8856984" cy="460851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Beneficjenci powinni przewidzieć </a:t>
            </a:r>
            <a:r>
              <a:rPr lang="pl-PL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sposoby informowania uczestników projektów/ostatecznych odbiorców </a:t>
            </a:r>
            <a:br>
              <a:rPr lang="pl-PL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możliwości zgłaszania podejrzenia o niezgodności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projektów (operacji) lub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działań beneficjenta </a:t>
            </a:r>
          </a:p>
          <a:p>
            <a:pPr>
              <a:lnSpc>
                <a:spcPct val="150000"/>
              </a:lnSpc>
            </a:pP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KPP/KPON do Instytucji Zarządzającej. </a:t>
            </a:r>
            <a:b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Przykładowe miejsca, w których można zamieścić takie informacje to m.in. strona internetowa projektu, regulamin rekrutacji lub formularz rekrutacyjny do projektu” </a:t>
            </a:r>
          </a:p>
          <a:p>
            <a:b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Aft>
                <a:spcPts val="400"/>
              </a:spcAft>
              <a:buNone/>
            </a:pPr>
            <a:endParaRPr lang="en-US" sz="2200" b="0" strike="noStrike" spc="-1" dirty="0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DDA63BA2-6D05-448D-8039-D45655646E1D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41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38980904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0">
            <a:extLst>
              <a:ext uri="{FF2B5EF4-FFF2-40B4-BE49-F238E27FC236}">
                <a16:creationId xmlns:a16="http://schemas.microsoft.com/office/drawing/2014/main" id="{56D39C55-7AA3-7040-B077-14B2D470B7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1650" y="5075981"/>
            <a:ext cx="6624639" cy="1440159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Zasada równości szans i niedyskryminacji,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pic>
        <p:nvPicPr>
          <p:cNvPr id="10" name="Symbol zastępczy obrazu 9" descr="Na zdjęciu po jednej stronie  grupa postaci ludzkich w kolorze niebieskim, po drugiej stronie jedna postać w kolorze czerwonym. Pomiędzy nimi dłoń blokująca  dostęp do grupy postaci w kolorze czerwonym.">
            <a:extLst>
              <a:ext uri="{FF2B5EF4-FFF2-40B4-BE49-F238E27FC236}">
                <a16:creationId xmlns:a16="http://schemas.microsoft.com/office/drawing/2014/main" id="{0E28C54F-A751-4DC4-B71E-26636A06BDB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6" r="37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4526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1025426" y="611485"/>
            <a:ext cx="8640214" cy="7200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1008000">
              <a:lnSpc>
                <a:spcPts val="3600"/>
              </a:lnSpc>
              <a:buNone/>
            </a:pPr>
            <a:r>
              <a:rPr lang="pl-PL" sz="2800" b="1" strike="noStrike" spc="-1" dirty="0">
                <a:solidFill>
                  <a:schemeClr val="dk2"/>
                </a:solidFill>
                <a:latin typeface="Arial"/>
                <a:ea typeface="Open Sans"/>
              </a:rPr>
              <a:t>Konstytucyjne gwarancje równości</a:t>
            </a:r>
            <a:endParaRPr lang="en-US" sz="2800" b="0" strike="noStrike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593378" y="1835621"/>
            <a:ext cx="9505056" cy="482401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1008000">
              <a:lnSpc>
                <a:spcPct val="114000"/>
              </a:lnSpc>
              <a:spcAft>
                <a:spcPts val="400"/>
              </a:spcAft>
              <a:buNone/>
              <a:tabLst>
                <a:tab pos="0" algn="l"/>
              </a:tabLst>
            </a:pP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Art. 32. Konstytucji Rzeczypospolitej Polskiej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008000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Wszyscy są wobec prawa równi. Wszyscy mają </a:t>
            </a:r>
            <a:r>
              <a:rPr lang="pl-PL" sz="220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prawo do równego traktowania przez władze publiczne.</a:t>
            </a:r>
            <a:endParaRPr lang="en-US" sz="220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defTabSz="1008000">
              <a:lnSpc>
                <a:spcPct val="114000"/>
              </a:lnSpc>
              <a:spcBef>
                <a:spcPts val="1800"/>
              </a:spcBef>
              <a:spcAft>
                <a:spcPts val="18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Nikt nie może być dyskryminowany w życiu politycznym, społecznym lub gospodarczym z jakiejkolwiek przyczyny.</a:t>
            </a:r>
            <a:br>
              <a:rPr sz="2200" dirty="0"/>
            </a:br>
            <a:r>
              <a:rPr lang="pl-PL" sz="2200" b="1" strike="noStrike" spc="-1" dirty="0">
                <a:solidFill>
                  <a:schemeClr val="dk1"/>
                </a:solidFill>
                <a:latin typeface="Arial"/>
              </a:rPr>
              <a:t> </a:t>
            </a:r>
            <a:endParaRPr lang="en-US" sz="2200" b="0" strike="noStrike" spc="-1" dirty="0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4A8E216-9A46-43C5-A8CF-0065A0EC7CCA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43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06AA248-4A6D-421B-B895-D725939FE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54" y="359838"/>
            <a:ext cx="10153007" cy="971727"/>
          </a:xfrm>
        </p:spPr>
        <p:txBody>
          <a:bodyPr>
            <a:normAutofit/>
          </a:bodyPr>
          <a:lstStyle/>
          <a:p>
            <a:r>
              <a:rPr lang="pl-PL" dirty="0"/>
              <a:t>Artykuł 9 rozporządzenia ogólnego – Zasady horyzontalne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9141BFB-3AC9-453C-B29A-04172CE798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62" y="1187549"/>
            <a:ext cx="9793088" cy="576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3. </a:t>
            </a:r>
          </a:p>
          <a:p>
            <a:pPr marL="0" indent="0">
              <a:buNone/>
            </a:pPr>
            <a:r>
              <a:rPr lang="pl-PL" dirty="0"/>
              <a:t>Państwa członkowskie i Komisja podejmują odpowiednie kroki w celu </a:t>
            </a:r>
            <a:r>
              <a:rPr lang="pl-PL" b="1" dirty="0"/>
              <a:t>zapobiegania wszelkiej dyskryminacji </a:t>
            </a:r>
            <a:r>
              <a:rPr lang="pl-PL" dirty="0"/>
              <a:t>ze względu na:</a:t>
            </a:r>
          </a:p>
          <a:p>
            <a:pPr marL="0" indent="0" algn="ctr">
              <a:spcBef>
                <a:spcPts val="1800"/>
              </a:spcBef>
              <a:spcAft>
                <a:spcPts val="1800"/>
              </a:spcAft>
              <a:buNone/>
            </a:pPr>
            <a:r>
              <a:rPr lang="pl-PL" dirty="0"/>
              <a:t>religię lub światopogląd, rasę lub pochodzenie etniczne, </a:t>
            </a:r>
            <a:br>
              <a:rPr lang="pl-PL" dirty="0"/>
            </a:br>
            <a:r>
              <a:rPr lang="pl-PL" dirty="0"/>
              <a:t>wiek lub orientację seksualną, </a:t>
            </a:r>
            <a:br>
              <a:rPr lang="pl-PL" dirty="0"/>
            </a:br>
            <a:r>
              <a:rPr lang="pl-PL" dirty="0"/>
              <a:t>płeć, niepełnosprawność,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podczas przygotowywania, wdrażania, monitorowania, sprawozdawczości </a:t>
            </a:r>
            <a:br>
              <a:rPr lang="pl-PL" dirty="0"/>
            </a:br>
            <a:r>
              <a:rPr lang="pl-PL" dirty="0"/>
              <a:t>i ewaluacji programów.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pl-PL" dirty="0"/>
              <a:t>W procesie przygotowywania i wdrażania programów należy w szczególności wziąć pod uwagę zapewnienie dostępności dla osób z niepełnosprawnościami. </a:t>
            </a:r>
          </a:p>
          <a:p>
            <a:pPr marL="0" indent="0" algn="ctr">
              <a:buNone/>
            </a:pPr>
            <a:r>
              <a:rPr lang="pl-PL" dirty="0"/>
              <a:t>Realizacja programów odbywa się poprzez projekty </a:t>
            </a:r>
            <a:br>
              <a:rPr lang="pl-PL" dirty="0"/>
            </a:br>
            <a:r>
              <a:rPr lang="pl-PL" dirty="0"/>
              <a:t>w oparciu o treść wniosku o dofinansowanie.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6BE564DF-3A8D-42A1-9B03-BF88DBBC47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05133492"/>
      </p:ext>
    </p:extLst>
  </p:cSld>
  <p:clrMapOvr>
    <a:masterClrMapping/>
  </p:clrMapOvr>
  <p:transition spd="slow">
    <p:push dir="u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DC1552A-652B-45A3-8D93-F95B5557B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661" y="251446"/>
            <a:ext cx="10369152" cy="1368151"/>
          </a:xfrm>
        </p:spPr>
        <p:txBody>
          <a:bodyPr>
            <a:no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Dostępność jako kluczowy element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zapewnienia równych szans i pełnego uczestnictwa w życiu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3628F81-23CB-42C7-BF85-66137870A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763613"/>
            <a:ext cx="9071823" cy="5114086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Usługi i zasoby dostępne dla wszystkich użytkowników projektu.</a:t>
            </a:r>
            <a:b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Dostępności wszystkich </a:t>
            </a:r>
            <a:r>
              <a:rPr lang="pl-PL" sz="8800" b="1" dirty="0">
                <a:latin typeface="Arial" panose="020B0604020202020204" pitchFamily="34" charset="0"/>
                <a:cs typeface="Arial" panose="020B0604020202020204" pitchFamily="34" charset="0"/>
              </a:rPr>
              <a:t>elementów projektu (produktów  i usług),</a:t>
            </a: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 które nie zostaną uznane za neutralne dla wszystkich ich użytkowników/ użytkowniczek. </a:t>
            </a:r>
            <a:b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sz="8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34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8800" dirty="0">
                <a:latin typeface="Arial" panose="020B0604020202020204" pitchFamily="34" charset="0"/>
                <a:cs typeface="Arial" panose="020B0604020202020204" pitchFamily="34" charset="0"/>
              </a:rPr>
              <a:t>W przypadku wskazania we wniosku neutralnego produktu lub usługi, wnioskodawca musi ten fakt uzasadnić. Ostateczna decyzja o uznaniu danego produktu (lub usługi) za neutralny należy do ION, która dokonuje oceny wniosku o dofinansowanie projektu. </a:t>
            </a:r>
          </a:p>
          <a:p>
            <a:endParaRPr lang="pl-PL" b="1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6AE9B12-EF96-43A3-BB40-FF2831F84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374234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062B199-D96E-46CC-BEC3-A80816BAC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2" y="522015"/>
            <a:ext cx="8907790" cy="1169590"/>
          </a:xfrm>
        </p:spPr>
        <p:txBody>
          <a:bodyPr>
            <a:no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Standardy dostępności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– załącznik nr 2 do Wytycznych równościowych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4CFA45C-D444-4DEA-8701-C0126C286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5386" y="2051645"/>
            <a:ext cx="9000263" cy="43924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Standardy:</a:t>
            </a:r>
          </a:p>
          <a:p>
            <a:pPr marL="741363" indent="-4572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informacyjno-promocyjny,</a:t>
            </a:r>
          </a:p>
          <a:p>
            <a:pPr marL="741363" lvl="0" indent="-4572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szkoleniowy (szkolenia, kursy, warsztaty, doradztwo),</a:t>
            </a:r>
          </a:p>
          <a:p>
            <a:pPr marL="741363" indent="-4572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cyfrowy,</a:t>
            </a:r>
          </a:p>
          <a:p>
            <a:pPr marL="627063" lvl="0" indent="-342900">
              <a:lnSpc>
                <a:spcPct val="150000"/>
              </a:lnSpc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architektoniczny,</a:t>
            </a:r>
          </a:p>
          <a:p>
            <a:pPr marL="741363" indent="-457200">
              <a:lnSpc>
                <a:spcPct val="150000"/>
              </a:lnSpc>
              <a:spcBef>
                <a:spcPts val="300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transportowy.</a:t>
            </a:r>
          </a:p>
          <a:p>
            <a:pPr marL="284163" lvl="0" indent="0">
              <a:lnSpc>
                <a:spcPct val="150000"/>
              </a:lnSpc>
              <a:buClrTx/>
              <a:buNone/>
            </a:pPr>
            <a:endParaRPr lang="pl-PL" sz="2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Font typeface="Wingdings" panose="05000000000000000000" pitchFamily="2" charset="2"/>
              <a:buChar char="Ø"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9CB3DA9-B8A3-4977-8F48-2B81AA60D19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59827468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451B879-2077-491A-92BE-8B722D9671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19" y="488373"/>
            <a:ext cx="8640381" cy="1080001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Uniwersalne projektowanie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– doktryna projektowa, która patrzy na człowieka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EA50AD3-FD7B-46C4-AF0A-66C2D70F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402" y="1979637"/>
            <a:ext cx="8640764" cy="4176146"/>
          </a:xfrm>
        </p:spPr>
        <p:txBody>
          <a:bodyPr/>
          <a:lstStyle/>
          <a:p>
            <a:pPr marL="0" indent="0" defTabSz="1008000">
              <a:lnSpc>
                <a:spcPct val="114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lang="pl-PL" sz="220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Projektowanie produktów, środowiska, programów i usług w taki sposób, by były użyteczne dla wszystkich, w możliwie największym stopniu, bez potrzeby adaptacji lub specjalistycznego projektowania.</a:t>
            </a:r>
            <a:endParaRPr lang="pl-PL" sz="22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defTabSz="1008000">
              <a:lnSpc>
                <a:spcPct val="114000"/>
              </a:lnSpc>
              <a:spcBef>
                <a:spcPts val="1199"/>
              </a:spcBef>
              <a:spcAft>
                <a:spcPts val="1199"/>
              </a:spcAft>
              <a:buNone/>
            </a:pPr>
            <a:r>
              <a:rPr lang="pl-PL" sz="220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„</a:t>
            </a:r>
            <a:r>
              <a:rPr lang="pl-PL" sz="2200" b="1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Uniwersalne projektowanie</a:t>
            </a:r>
            <a:r>
              <a:rPr lang="pl-PL" sz="220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” </a:t>
            </a:r>
            <a:r>
              <a:rPr lang="pl-PL" sz="2200" b="1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nie wyklucza </a:t>
            </a:r>
            <a:r>
              <a:rPr lang="pl-PL" sz="220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pomocy technicznych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dla szczególnych grup osób z niepełnosprawnościami,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jeżeli jest to potrzebne.</a:t>
            </a:r>
            <a:endParaRPr lang="pl-PL" sz="2200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7B151AA-6710-4F4E-BBE3-FC676F72EF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9996985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4BBCB-B73E-4AFA-89A1-9B1E49D9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1" y="251446"/>
            <a:ext cx="9216735" cy="792088"/>
          </a:xfrm>
        </p:spPr>
        <p:txBody>
          <a:bodyPr>
            <a:noAutofit/>
          </a:bodyPr>
          <a:lstStyle/>
          <a:p>
            <a:r>
              <a:rPr lang="pl-PL" dirty="0"/>
              <a:t>Działania na rzecz włączenia grup narażonych na wykluczenie ze względu na niepełnosprawność (1/2)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6B6FEE-D103-47D2-94AF-44C10CF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373" y="1205847"/>
            <a:ext cx="8137893" cy="597666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Aft>
                <a:spcPts val="3600"/>
              </a:spcAft>
            </a:pPr>
            <a:r>
              <a:rPr lang="pl-PL" dirty="0"/>
              <a:t>systemy </a:t>
            </a:r>
            <a:r>
              <a:rPr lang="pl-PL" dirty="0" err="1"/>
              <a:t>nawigacyjno</a:t>
            </a:r>
            <a:r>
              <a:rPr lang="pl-PL" dirty="0"/>
              <a:t> – informacyjne złożone ze znaczników dźwiękowych – urządzeń posiadających samodzielną sygnalizację tonową lub głosową. Z urządzenia można korzystać za pomocą aplikacji lub przy pomocy aktywatora  znajdującego się w lasce</a:t>
            </a:r>
          </a:p>
          <a:p>
            <a:pPr>
              <a:lnSpc>
                <a:spcPct val="150000"/>
              </a:lnSpc>
            </a:pPr>
            <a:r>
              <a:rPr lang="pl-PL" dirty="0"/>
              <a:t>ETR (tekst łatwy do czytania i rozumienia) dla osób z niepełnosprawnością intelektualną, trudnościami poznawczymi a także cudzoziemców - prosty sposób podawania informacji wraz z ilustracjami, które pomagają je zrozumieć (rysunki, zdjęcia, piktogramy)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2702A7-8F7F-4D6C-B7EB-8172E5D9F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48</a:t>
            </a:fld>
            <a:endParaRPr lang="pl-PL" dirty="0"/>
          </a:p>
        </p:txBody>
      </p:sp>
      <p:pic>
        <p:nvPicPr>
          <p:cNvPr id="7" name="Symbol zastępczy zawartości 6" descr="Niewidoma kobieta trzymająca w jednej ręce smartfon, w drugiej ręce laskę dla niewidomych. Przed nią w niewielkiej odległości znacznik dźwiękowy.">
            <a:extLst>
              <a:ext uri="{FF2B5EF4-FFF2-40B4-BE49-F238E27FC236}">
                <a16:creationId xmlns:a16="http://schemas.microsoft.com/office/drawing/2014/main" id="{64FFB085-D881-4641-80F1-F58D993D2B20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266" y="3049018"/>
            <a:ext cx="2105546" cy="2290324"/>
          </a:xfrm>
        </p:spPr>
      </p:pic>
    </p:spTree>
    <p:extLst>
      <p:ext uri="{BB962C8B-B14F-4D97-AF65-F5344CB8AC3E}">
        <p14:creationId xmlns:p14="http://schemas.microsoft.com/office/powerpoint/2010/main" val="2510710057"/>
      </p:ext>
    </p:extLst>
  </p:cSld>
  <p:clrMapOvr>
    <a:masterClrMapping/>
  </p:clrMapOvr>
  <p:transition spd="slow">
    <p:push dir="u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714BBCB-B73E-4AFA-89A1-9B1E49D9A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362" y="251445"/>
            <a:ext cx="9216734" cy="1008111"/>
          </a:xfrm>
        </p:spPr>
        <p:txBody>
          <a:bodyPr>
            <a:normAutofit/>
          </a:bodyPr>
          <a:lstStyle/>
          <a:p>
            <a:r>
              <a:rPr lang="pl-PL" dirty="0"/>
              <a:t>Działania na rzecz włączenia grup narażonych na wykluczenie ze względu na niepełnosprawność (2/2)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6B6FEE-D103-47D2-94AF-44C10CF201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309" y="1259557"/>
            <a:ext cx="6998820" cy="482453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l-PL" dirty="0"/>
              <a:t>pomieszczenia pielęgnacyjne z przeznaczeniem dla osób, które ze względu na wiek, niepełnosprawność lub chorobę wymagają ułożenia w pozycji poziomej (na leżance) podczas czynności pielęgnacyjno-higienicznych, tzw. </a:t>
            </a:r>
            <a:r>
              <a:rPr lang="pl-PL" dirty="0" err="1"/>
              <a:t>komfortki</a:t>
            </a:r>
            <a:r>
              <a:rPr lang="pl-PL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dirty="0"/>
              <a:t>§ 85a rozporządzenia z 12 kwietnia 2002 r. w sprawie warunków technicznych, jakim powinny odpowiadać budynki i ich usytuowanie (Dz. U. z 2022 r. poz. 1225 z </a:t>
            </a:r>
            <a:r>
              <a:rPr lang="pl-PL" dirty="0" err="1"/>
              <a:t>późn</a:t>
            </a:r>
            <a:r>
              <a:rPr lang="pl-PL" dirty="0"/>
              <a:t>. zm.). 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02702A7-8F7F-4D6C-B7EB-8172E5D9F6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49</a:t>
            </a:fld>
            <a:endParaRPr lang="pl-PL" dirty="0"/>
          </a:p>
        </p:txBody>
      </p:sp>
      <p:pic>
        <p:nvPicPr>
          <p:cNvPr id="9" name="Symbol zastępczy zawartości 8" descr="Komfortka - pomieszczenie służące do przewijania osób dorosłych - na pierwszym planie leżanka oraz podnośnik jezdny">
            <a:extLst>
              <a:ext uri="{FF2B5EF4-FFF2-40B4-BE49-F238E27FC236}">
                <a16:creationId xmlns:a16="http://schemas.microsoft.com/office/drawing/2014/main" id="{E84DF632-1982-4533-84F7-8943D5ABE502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106" y="2195661"/>
            <a:ext cx="3349250" cy="2509763"/>
          </a:xfrm>
        </p:spPr>
      </p:pic>
    </p:spTree>
    <p:extLst>
      <p:ext uri="{BB962C8B-B14F-4D97-AF65-F5344CB8AC3E}">
        <p14:creationId xmlns:p14="http://schemas.microsoft.com/office/powerpoint/2010/main" val="322412442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1200C55-CBA3-499E-A7BC-F98882563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354" y="683493"/>
            <a:ext cx="6480721" cy="1080119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Zasada zrównoważonego rozwoju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6346B43-AF04-4B4E-9B6D-61D58425C5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3" y="1619597"/>
            <a:ext cx="9937105" cy="5688631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Aft>
                <a:spcPts val="2400"/>
              </a:spcAft>
              <a:buNone/>
            </a:pP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Art. 5. Konstytucji RP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 Rzeczpospolita Polska strzeże niepodległości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nienaruszalności swojego terytorium, zapewnia wolności i prawa człowieka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obywatela oraz bezpieczeństwo obywateli, strzeże dziedzictwa narodowego oraz zapewnia ochronę środowiska, </a:t>
            </a:r>
            <a:r>
              <a:rPr lang="pl-PL" sz="2200" b="1" spc="100" dirty="0">
                <a:latin typeface="Arial" panose="020B0604020202020204" pitchFamily="34" charset="0"/>
                <a:cs typeface="Arial" panose="020B0604020202020204" pitchFamily="34" charset="0"/>
              </a:rPr>
              <a:t>kierując się zasadą zrównoważonego rozwoju.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Zasada zrównoważonego rozwoju uwzględnia aspekty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środowiskowe, gospodarcze i społeczne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E1E99AC8-00F2-4900-B438-ABBABAFBF3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89356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737394" y="611484"/>
            <a:ext cx="8136246" cy="74571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ts val="3600"/>
              </a:lnSpc>
              <a:buNone/>
            </a:pPr>
            <a:r>
              <a:rPr lang="pl-PL" b="1" strike="noStrike" spc="-1" dirty="0">
                <a:solidFill>
                  <a:schemeClr val="dk2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Mechanizm racjonalnych usprawnień </a:t>
            </a:r>
            <a:endParaRPr lang="en-US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737394" y="1259558"/>
            <a:ext cx="9289032" cy="5400442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 defTabSz="1008000">
              <a:lnSpc>
                <a:spcPct val="150000"/>
              </a:lnSpc>
              <a:spcBef>
                <a:spcPts val="1199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 projektach, w których pojawiły się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nieprzewidziane na etapie planowania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wydatki związane z zapewnieniem dostępności uczestnikowi/uczestniczce (lub członkowi/członkini personelu) projektu, jest możliwe zastosowanie MRU.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50000"/>
              </a:lnSpc>
              <a:spcBef>
                <a:spcPts val="1199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Beneficjent korzysta w pierwszej kolejności z przesunięcia środków </a:t>
            </a:r>
            <a:b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 budżecie projektu lub z powstałych oszczędności. 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50000"/>
              </a:lnSpc>
              <a:spcBef>
                <a:spcPts val="1199"/>
              </a:spcBef>
              <a:spcAft>
                <a:spcPts val="400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 przypadku braku możliwości pokrycia wydatków związanych z MRU </a:t>
            </a:r>
            <a:br>
              <a:rPr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 bieżącego budżetu projektu, Instytucja Zarządzająca może umożliwić zwiększenie wartości projektu o niezbędne koszty MRU – </a:t>
            </a:r>
            <a:r>
              <a:rPr lang="pl-PL" sz="220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do 15 tys. zł </a:t>
            </a:r>
            <a:b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</a:b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na danego uczestnika projektu. 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830B48DA-AB88-4C7C-9FBB-EA010CCFF574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50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00D26CB-3171-4888-98DE-44378D828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Przykładowy katalog racjonalnych usprawnień: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D1CD6CF-06F1-4575-A085-03BC41716F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989" y="1835621"/>
            <a:ext cx="8640381" cy="48965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koszt specjalistycznego transportu na miejsce realizacji wsparcia;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dostosowanie infrastruktury komputerowej (zakup/wypożyczenie drukarek, materiałów w alfabecie Braille’a, programów powiększających, mówiących;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dostosowanie akustyczne (zakup pętli indukcyjnej, systemów FM);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asystent tłumaczący na język łatwy;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asystent osoby z niepełnosprawnością.</a:t>
            </a:r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E557F48C-E908-49EB-A797-FDC5AF9FEEF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177412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D4345C-621D-499D-96C4-1035AE830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5386" y="467469"/>
            <a:ext cx="8999815" cy="792088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Jak ustawodawstwo krajowe wspiera dostępność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214FCCD-F5B4-4C02-B0E0-D6923DEB4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378" y="1259557"/>
            <a:ext cx="10009112" cy="6120680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ustawa z dnia 4 kwietnia 2019 r. o dostępności cyfrowej stron internetowych i aplikacji mobilnych podmiotów publicznych (Dz. U. z 2023 r. poz. 1440)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- załącznik, tzw. WCAG 2.1, czyli </a:t>
            </a: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</a:rPr>
              <a:t>Wytyczne dla dostępności treści internetowych 2.1 stosowane do stron internetowych i aplikacji mobilnych w zakresie dostępności dla osób niepełnosprawnych</a:t>
            </a: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ustawa z dnia 19 lipca 2019 r. o zapewnieniu dostępności osobom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ze szczególnymi potrzebami (Dz. U. z 2024 r., poz. 1411) 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ustawa z dnia 26 kwietnia 2024 r. o zapewnieniu spełniania wymagań dostępności niektórych produktów i usług (Dz. U. poz. 731)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b="1" dirty="0"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Wytyczne PFRON - Jak zapewnić dostępność produktów i usług</a:t>
            </a:r>
            <a:endParaRPr lang="pl-PL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pl-PL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5EB95CE5-25DD-4F6B-A3C4-79372D55D5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8148098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1097434" y="1654772"/>
            <a:ext cx="9108720" cy="4680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 defTabSz="1008000">
              <a:lnSpc>
                <a:spcPct val="114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Osoba, która ze względu na swoje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cechy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zewnętrzne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 lub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wewnętrzne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albo ze względu na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okoliczności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w których się znajduje, 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musi podjąć dodatkowe działania lub zastosować dodatkowe środki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w celu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przezwyciężenia bariery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, 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aby uczestniczyć w różnych sferach życia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0" defTabSz="1008000">
              <a:lnSpc>
                <a:spcPct val="114000"/>
              </a:lnSpc>
              <a:spcBef>
                <a:spcPts val="601"/>
              </a:spcBef>
              <a:spcAft>
                <a:spcPts val="601"/>
              </a:spcAft>
              <a:buNone/>
              <a:tabLst>
                <a:tab pos="0" algn="l"/>
              </a:tabLst>
            </a:pP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na </a:t>
            </a:r>
            <a:r>
              <a:rPr lang="pl-PL" sz="2200" b="1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zasadzie równości z innymi osobami</a:t>
            </a:r>
            <a:r>
              <a:rPr lang="pl-PL" sz="2200" b="0" strike="noStrike" spc="-1" dirty="0">
                <a:solidFill>
                  <a:schemeClr val="dk1"/>
                </a:solidFill>
                <a:latin typeface="Arial" panose="020B0604020202020204" pitchFamily="34" charset="0"/>
                <a:ea typeface="Open Sans"/>
                <a:cs typeface="Arial" panose="020B0604020202020204" pitchFamily="34" charset="0"/>
              </a:rPr>
              <a:t>. </a:t>
            </a:r>
            <a:endParaRPr lang="en-US" sz="2200" b="0" strike="noStrike" spc="-1" dirty="0">
              <a:solidFill>
                <a:schemeClr val="dk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1A65D70A-5523-4619-BC72-33700AE34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94" y="539477"/>
            <a:ext cx="8928246" cy="430230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Kim jest osoba ze szczególnymi potrzebami? (1/2)</a:t>
            </a:r>
          </a:p>
        </p:txBody>
      </p:sp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0237CB49-C18C-4BBB-9F1B-AF78A16DD87B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53</a:t>
            </a:fld>
            <a:endParaRPr lang="pl-PL"/>
          </a:p>
        </p:txBody>
      </p:sp>
    </p:spTree>
  </p:cSld>
  <p:clrMapOvr>
    <a:masterClrMapping/>
  </p:clrMapOvr>
  <p:transition spd="slow">
    <p:push dir="u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2A9C6E3-FBB4-43DB-BE7B-F358C665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370" y="359839"/>
            <a:ext cx="9144537" cy="539998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Kim jest osoba ze szczególnymi potrzebami? (2/2)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74F636B-6030-4039-8F4B-CE20FF8CDE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355" y="1259557"/>
            <a:ext cx="9793088" cy="6120680"/>
          </a:xfrm>
        </p:spPr>
        <p:txBody>
          <a:bodyPr>
            <a:noAutofit/>
          </a:bodyPr>
          <a:lstStyle/>
          <a:p>
            <a:pPr marL="534988" indent="-3571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osoby z niepełnosprawnościami (m.in. poruszających się na wózkach lub o kulach, niewidomych, głuchych, z niepełnosprawnościami psychicznymi),</a:t>
            </a:r>
          </a:p>
          <a:p>
            <a:pPr marL="534988" indent="-3571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osoby starsze,</a:t>
            </a:r>
          </a:p>
          <a:p>
            <a:pPr marL="534988" indent="-3571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kobiety w ciąży i osoby z małymi dziećmi (w tym z wózkami dziecięcymi),</a:t>
            </a:r>
          </a:p>
          <a:p>
            <a:pPr marL="534988" indent="-3571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osoby mające trudności w komunikowaniu się z otoczeniem (także z rozumieniem języka pisanego albo mówionego),</a:t>
            </a:r>
          </a:p>
          <a:p>
            <a:pPr marL="534988" indent="-3571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osoby o nietypowym wzroście (w tym również dzieci),</a:t>
            </a:r>
          </a:p>
          <a:p>
            <a:pPr marL="534988" indent="-3571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osoby wykluczone cyfrowo,</a:t>
            </a:r>
          </a:p>
          <a:p>
            <a:pPr marL="534988" indent="-3571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osoby z ciężkim lub nieporęcznym bagażem,</a:t>
            </a:r>
          </a:p>
          <a:p>
            <a:pPr marL="534988" indent="-357188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osoby o zróżnicowanych dietach,</a:t>
            </a:r>
          </a:p>
          <a:p>
            <a:pPr marL="177800" indent="0" algn="ctr">
              <a:lnSpc>
                <a:spcPct val="114000"/>
              </a:lnSpc>
              <a:spcBef>
                <a:spcPts val="1800"/>
              </a:spcBef>
              <a:spcAft>
                <a:spcPts val="600"/>
              </a:spcAft>
              <a:buClrTx/>
              <a:buNone/>
            </a:pPr>
            <a:r>
              <a:rPr lang="pl-PL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Jakie „szczególne potrzeby” mają te osoby?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DDAF13F-32E5-4D79-A6BD-0F7CE1A342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54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219616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500" dirty="0"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</a:p>
        </p:txBody>
      </p:sp>
      <p:pic>
        <p:nvPicPr>
          <p:cNvPr id="3" name="Symbol zastępczy obrazu 2" descr="pies przewodnik">
            <a:extLst>
              <a:ext uri="{FF2B5EF4-FFF2-40B4-BE49-F238E27FC236}">
                <a16:creationId xmlns:a16="http://schemas.microsoft.com/office/drawing/2014/main" id="{2A639C30-AC74-496B-97CA-1464CAE6D12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" r="2016"/>
          <a:stretch>
            <a:fillRect/>
          </a:stretch>
        </p:blipFill>
        <p:spPr>
          <a:xfrm>
            <a:off x="1025524" y="-1291"/>
            <a:ext cx="8640763" cy="5221288"/>
          </a:xfr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6D43FF7-8569-4B57-B160-60DFC75C24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378" y="467469"/>
            <a:ext cx="9577063" cy="972488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Równowaga jako cel zasady zrównoważonego rozwoju</a:t>
            </a:r>
          </a:p>
        </p:txBody>
      </p:sp>
      <p:pic>
        <p:nvPicPr>
          <p:cNvPr id="7" name="Symbol zastępczy zawartości 6" descr="wykres kołowy  zwierający 3 aspekty zasady zrównoważonego rozwoju - wzrost gospodarczy, dobrostan społeczeństwa, potrzeby środowiska naturalnego">
            <a:extLst>
              <a:ext uri="{FF2B5EF4-FFF2-40B4-BE49-F238E27FC236}">
                <a16:creationId xmlns:a16="http://schemas.microsoft.com/office/drawing/2014/main" id="{F74E76EF-1CDD-45C2-81A2-AEE12EC1D2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10" y="1247478"/>
            <a:ext cx="7128792" cy="5956051"/>
          </a:xfrm>
        </p:spPr>
      </p:pic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A77B9A24-6EE2-4343-B246-30E0A4BA50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5664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77354" y="683493"/>
            <a:ext cx="10225136" cy="93610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defTabSz="1008000"/>
            <a:r>
              <a:rPr lang="pl-PL" spc="-1" dirty="0">
                <a:latin typeface="Arial"/>
              </a:rPr>
              <a:t>Jak rozumieć zasadę</a:t>
            </a:r>
            <a:r>
              <a:rPr lang="pl-PL" strike="noStrike" spc="-1" dirty="0">
                <a:latin typeface="Arial"/>
              </a:rPr>
              <a:t> DNSH?</a:t>
            </a:r>
            <a:r>
              <a:rPr lang="pl-PL" spc="-1" dirty="0">
                <a:latin typeface="Arial"/>
                <a:ea typeface="Open Sans"/>
              </a:rPr>
              <a:t> – </a:t>
            </a:r>
            <a:br>
              <a:rPr lang="pl-PL" spc="-1" dirty="0">
                <a:latin typeface="Arial"/>
                <a:ea typeface="Open Sans"/>
              </a:rPr>
            </a:br>
            <a:r>
              <a:rPr lang="pl-PL" spc="-1" dirty="0">
                <a:latin typeface="Arial"/>
                <a:ea typeface="Open Sans"/>
              </a:rPr>
              <a:t>ang. „do no </a:t>
            </a:r>
            <a:r>
              <a:rPr lang="pl-PL" spc="-1" dirty="0" err="1">
                <a:latin typeface="Arial"/>
                <a:ea typeface="Open Sans"/>
              </a:rPr>
              <a:t>significant</a:t>
            </a:r>
            <a:r>
              <a:rPr lang="pl-PL" spc="-1" dirty="0">
                <a:latin typeface="Arial"/>
                <a:ea typeface="Open Sans"/>
              </a:rPr>
              <a:t> </a:t>
            </a:r>
            <a:r>
              <a:rPr lang="pl-PL" spc="-1" dirty="0" err="1">
                <a:latin typeface="Arial"/>
                <a:ea typeface="Open Sans"/>
              </a:rPr>
              <a:t>harm</a:t>
            </a:r>
            <a:r>
              <a:rPr lang="pl-PL" spc="-1" dirty="0">
                <a:latin typeface="Arial"/>
                <a:ea typeface="Open Sans"/>
              </a:rPr>
              <a:t>” („nie czyń poważnych szkód”) </a:t>
            </a:r>
            <a:endParaRPr lang="en-US" strike="noStrike" spc="-1" dirty="0">
              <a:latin typeface="Calibri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/>
          </p:nvPr>
        </p:nvSpPr>
        <p:spPr>
          <a:xfrm>
            <a:off x="665386" y="2339677"/>
            <a:ext cx="8712968" cy="3672408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defTabSz="1008000">
              <a:lnSpc>
                <a:spcPct val="15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Zasada DNSH stanowi zawężenie zasady zrównoważonego rozwoju, koncentrując się na </a:t>
            </a:r>
            <a:r>
              <a:rPr lang="pl-PL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aspekcie środowiskowym</a:t>
            </a: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defTabSz="1008000">
              <a:lnSpc>
                <a:spcPct val="150000"/>
              </a:lnSpc>
              <a:spcAft>
                <a:spcPts val="1199"/>
              </a:spcAft>
              <a:tabLst>
                <a:tab pos="0" algn="l"/>
              </a:tabLst>
            </a:pPr>
            <a:r>
              <a:rPr lang="pl-PL" sz="2200" b="1" strike="noStrike" spc="-1" dirty="0">
                <a:solidFill>
                  <a:schemeClr val="dk1"/>
                </a:solidFill>
                <a:latin typeface="Arial"/>
                <a:ea typeface="Open Sans"/>
              </a:rPr>
              <a:t>Zasada DNSH </a:t>
            </a:r>
            <a:r>
              <a:rPr lang="pl-PL" sz="2200" b="0" strike="noStrike" spc="-1" dirty="0">
                <a:solidFill>
                  <a:schemeClr val="dk1"/>
                </a:solidFill>
                <a:latin typeface="Arial"/>
                <a:ea typeface="Open Sans"/>
              </a:rPr>
              <a:t>promuje i wspiera inwestycje </a:t>
            </a:r>
            <a:r>
              <a:rPr lang="pl-PL" sz="2200" b="1" strike="noStrike" spc="-1" dirty="0">
                <a:solidFill>
                  <a:schemeClr val="dk1"/>
                </a:solidFill>
                <a:latin typeface="Arial"/>
                <a:ea typeface="Open Sans"/>
              </a:rPr>
              <a:t>zrównoważone środowiskowo, </a:t>
            </a:r>
            <a:r>
              <a:rPr lang="pl-PL" sz="2200" b="0" strike="noStrike" spc="-1" dirty="0">
                <a:solidFill>
                  <a:schemeClr val="dk1"/>
                </a:solidFill>
                <a:latin typeface="Arial"/>
                <a:ea typeface="Open Sans"/>
              </a:rPr>
              <a:t>które w miarę możliwości wnoszą istotny wkład w osiągnięcie dobrego stanu środowiska zdefiniowanego przez </a:t>
            </a:r>
            <a:r>
              <a:rPr lang="pl-PL" sz="2200" b="1" strike="noStrike" spc="-1" dirty="0">
                <a:solidFill>
                  <a:schemeClr val="dk1"/>
                </a:solidFill>
                <a:latin typeface="Arial"/>
                <a:ea typeface="Open Sans"/>
              </a:rPr>
              <a:t>6 celów środowiskowych</a:t>
            </a:r>
            <a:r>
              <a:rPr lang="pl-PL" sz="2200" b="0" strike="noStrike" spc="-1" dirty="0">
                <a:solidFill>
                  <a:schemeClr val="dk1"/>
                </a:solidFill>
                <a:latin typeface="Arial"/>
                <a:ea typeface="Open Sans"/>
              </a:rPr>
              <a:t>. </a:t>
            </a:r>
            <a:endParaRPr lang="pl-PL" sz="2200" b="0" strike="noStrike" spc="-1" dirty="0">
              <a:solidFill>
                <a:schemeClr val="dk1"/>
              </a:solidFill>
              <a:latin typeface="Open Sans"/>
            </a:endParaRPr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F6917980-3CE1-4D11-859A-C3C3CA473478}"/>
              </a:ext>
            </a:extLst>
          </p:cNvPr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96E0F0EA-87F5-4051-877D-98AC37D37F9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8028398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E6BBD9-94A3-4A11-9DCE-0167327F5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9441" y="251446"/>
            <a:ext cx="8496465" cy="792087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DNSH – </a:t>
            </a:r>
            <a:r>
              <a:rPr lang="pl-PL">
                <a:latin typeface="Arial" panose="020B0604020202020204" pitchFamily="34" charset="0"/>
                <a:cs typeface="Arial" panose="020B0604020202020204" pitchFamily="34" charset="0"/>
              </a:rPr>
              <a:t>cele środowiskowe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29BE58-0DD8-44FB-90B4-E80361A7C6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347" y="1009436"/>
            <a:ext cx="6120680" cy="5796264"/>
          </a:xfrm>
        </p:spPr>
        <p:txBody>
          <a:bodyPr>
            <a:normAutofit lnSpcReduction="10000"/>
          </a:bodyPr>
          <a:lstStyle/>
          <a:p>
            <a:pPr marL="0" lvl="0" indent="0">
              <a:lnSpc>
                <a:spcPct val="130000"/>
              </a:lnSpc>
              <a:spcBef>
                <a:spcPts val="600"/>
              </a:spcBef>
              <a:buClrTx/>
              <a:buNone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Inwestycje w osiągnięcie dobrego stanu środowiska zdefiniowane przez 6 celów:</a:t>
            </a:r>
          </a:p>
          <a:p>
            <a:pPr marL="514350" lvl="0" indent="-336550">
              <a:lnSpc>
                <a:spcPct val="13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łagodzenie zmian klimatu; </a:t>
            </a:r>
          </a:p>
          <a:p>
            <a:pPr marL="514350" lvl="0" indent="-336550">
              <a:lnSpc>
                <a:spcPct val="13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adaptacja do zmian klimatu; </a:t>
            </a:r>
          </a:p>
          <a:p>
            <a:pPr marL="514350" lvl="0" indent="-336550">
              <a:lnSpc>
                <a:spcPct val="13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zrównoważone wykorzystywanie i ochrona zasobów wodnych i morskich; </a:t>
            </a:r>
          </a:p>
          <a:p>
            <a:pPr marL="514350" lvl="0" indent="-336550">
              <a:lnSpc>
                <a:spcPct val="13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gospodarka o obiegu zamkniętym,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tym zapobieganie powstawaniu odpadów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recykling; </a:t>
            </a:r>
          </a:p>
          <a:p>
            <a:pPr marL="514350" lvl="0" indent="-336550">
              <a:lnSpc>
                <a:spcPct val="13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zapobieganie i kontrola zanieczyszczeń powietrza, wody lub ziemi; </a:t>
            </a:r>
          </a:p>
          <a:p>
            <a:pPr marL="514350" lvl="0" indent="-336550">
              <a:lnSpc>
                <a:spcPct val="130000"/>
              </a:lnSpc>
              <a:spcBef>
                <a:spcPts val="600"/>
              </a:spcBef>
              <a:buClrTx/>
              <a:buFont typeface="+mj-lt"/>
              <a:buAutoNum type="arabicPeriod"/>
            </a:pP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ochrona i odtwarzanie bioróżnorodności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ekosystemów.</a:t>
            </a:r>
          </a:p>
          <a:p>
            <a:endParaRPr lang="pl-PL" dirty="0"/>
          </a:p>
        </p:txBody>
      </p:sp>
      <p:pic>
        <p:nvPicPr>
          <p:cNvPr id="6" name="Symbol zastępczy zawartości 6" descr="Na zdjęciu profil ludzkiej twarzy  porośniętej drzewami.">
            <a:extLst>
              <a:ext uri="{FF2B5EF4-FFF2-40B4-BE49-F238E27FC236}">
                <a16:creationId xmlns:a16="http://schemas.microsoft.com/office/drawing/2014/main" id="{77230BE6-54E2-413F-A601-BBC8DF38B6A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027" y="1043533"/>
            <a:ext cx="3644345" cy="3416573"/>
          </a:xfrm>
        </p:spPr>
      </p:pic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2309BD-2B02-4A92-898B-FB2C782189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576913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C2EFA92-3F48-448C-A293-C1EED76A6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DNSH – analiza spełniania zasady</a:t>
            </a:r>
          </a:p>
        </p:txBody>
      </p:sp>
      <p:pic>
        <p:nvPicPr>
          <p:cNvPr id="9" name="Symbol zastępczy zawartości 8" descr="Mężczyzna siedzi na skarpie nad przepaścią, patrzy w dal. W tle poświata księżyca.   ">
            <a:extLst>
              <a:ext uri="{FF2B5EF4-FFF2-40B4-BE49-F238E27FC236}">
                <a16:creationId xmlns:a16="http://schemas.microsoft.com/office/drawing/2014/main" id="{F51FB89C-77C8-45B7-B37E-B44B19CBE80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018" y="1802814"/>
            <a:ext cx="3955416" cy="2223305"/>
          </a:xfr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5D49B46-3BCA-4E7C-B43F-3CE99C2F2AE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37394" y="1425259"/>
            <a:ext cx="6294002" cy="374441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endParaRPr lang="pl-PL" sz="2400" spc="-1" dirty="0">
              <a:solidFill>
                <a:schemeClr val="dk1"/>
              </a:solidFill>
              <a:ea typeface="Open Sans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pl-PL" sz="2400" spc="-1" dirty="0">
                <a:solidFill>
                  <a:schemeClr val="dk1"/>
                </a:solidFill>
                <a:ea typeface="Open Sans"/>
              </a:rPr>
              <a:t>Uchwała Nr 1039/398/22 </a:t>
            </a:r>
            <a:br>
              <a:rPr lang="pl-PL" sz="2400" spc="-1" dirty="0">
                <a:solidFill>
                  <a:schemeClr val="dk1"/>
                </a:solidFill>
                <a:ea typeface="Open Sans"/>
              </a:rPr>
            </a:br>
            <a:r>
              <a:rPr lang="pl-PL" sz="2400" spc="-1" dirty="0">
                <a:solidFill>
                  <a:schemeClr val="dk1"/>
                </a:solidFill>
                <a:ea typeface="Open Sans"/>
              </a:rPr>
              <a:t>Zarządu Województwa Pomorskiego </a:t>
            </a:r>
            <a:br>
              <a:rPr lang="pl-PL" sz="2400" spc="-1" dirty="0">
                <a:solidFill>
                  <a:schemeClr val="dk1"/>
                </a:solidFill>
                <a:ea typeface="Open Sans"/>
              </a:rPr>
            </a:br>
            <a:r>
              <a:rPr lang="pl-PL" sz="2400" spc="-1" dirty="0">
                <a:solidFill>
                  <a:schemeClr val="dk1"/>
                </a:solidFill>
                <a:ea typeface="Open Sans"/>
              </a:rPr>
              <a:t>z dnia 25 października 2022 roku </a:t>
            </a:r>
            <a:br>
              <a:rPr lang="pl-PL" sz="2400" spc="-1" dirty="0">
                <a:solidFill>
                  <a:schemeClr val="dk1"/>
                </a:solidFill>
                <a:ea typeface="Open Sans"/>
              </a:rPr>
            </a:br>
            <a:r>
              <a:rPr lang="pl-PL" sz="2400" spc="-1" dirty="0">
                <a:solidFill>
                  <a:schemeClr val="dk1"/>
                </a:solidFill>
                <a:ea typeface="Open Sans"/>
              </a:rPr>
              <a:t>w sprawie przyjęcia </a:t>
            </a:r>
            <a:br>
              <a:rPr lang="pl-PL" sz="2400" spc="-1" dirty="0">
                <a:solidFill>
                  <a:schemeClr val="dk1"/>
                </a:solidFill>
                <a:ea typeface="Open Sans"/>
              </a:rPr>
            </a:br>
            <a:r>
              <a:rPr lang="pl-PL" sz="2400" spc="-1" dirty="0">
                <a:solidFill>
                  <a:schemeClr val="dk1"/>
                </a:solidFill>
                <a:ea typeface="Open Sans"/>
              </a:rPr>
              <a:t>„</a:t>
            </a:r>
            <a:r>
              <a:rPr lang="pl-PL" sz="2400" b="1" spc="-1" dirty="0">
                <a:solidFill>
                  <a:schemeClr val="dk1"/>
                </a:solidFill>
                <a:ea typeface="Open Sans"/>
              </a:rPr>
              <a:t>Analizy spełniania zasady DNSH </a:t>
            </a:r>
            <a:br>
              <a:rPr lang="pl-PL" sz="2400" b="1" spc="-1" dirty="0">
                <a:solidFill>
                  <a:schemeClr val="dk1"/>
                </a:solidFill>
                <a:ea typeface="Open Sans"/>
              </a:rPr>
            </a:br>
            <a:r>
              <a:rPr lang="pl-PL" sz="2400" b="1" spc="-1" dirty="0">
                <a:solidFill>
                  <a:schemeClr val="dk1"/>
                </a:solidFill>
                <a:ea typeface="Open Sans"/>
              </a:rPr>
              <a:t>dla projektu programu </a:t>
            </a:r>
            <a:br>
              <a:rPr lang="pl-PL" sz="2400" b="1" spc="-1" dirty="0">
                <a:solidFill>
                  <a:schemeClr val="dk1"/>
                </a:solidFill>
                <a:ea typeface="Open Sans"/>
              </a:rPr>
            </a:br>
            <a:r>
              <a:rPr lang="pl-PL" sz="2400" b="1" spc="-1" dirty="0">
                <a:solidFill>
                  <a:schemeClr val="dk1"/>
                </a:solidFill>
                <a:ea typeface="Open Sans"/>
              </a:rPr>
              <a:t>Fundusze Europejskie dla Pomorza 2021-2027”</a:t>
            </a:r>
            <a:endParaRPr lang="pl-PL" sz="2400" b="1" spc="-1" dirty="0">
              <a:solidFill>
                <a:schemeClr val="dk1"/>
              </a:solidFill>
            </a:endParaRPr>
          </a:p>
          <a:p>
            <a:endParaRPr lang="pl-PL" dirty="0"/>
          </a:p>
        </p:txBody>
      </p:sp>
      <p:sp>
        <p:nvSpPr>
          <p:cNvPr id="3" name="Symbol zastępczy numeru slajdu 2">
            <a:extLst>
              <a:ext uri="{FF2B5EF4-FFF2-40B4-BE49-F238E27FC236}">
                <a16:creationId xmlns:a16="http://schemas.microsoft.com/office/drawing/2014/main" id="{52BABA88-09BD-4226-868C-F9538AFBB6E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6584461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627</TotalTime>
  <Words>3596</Words>
  <Application>Microsoft Office PowerPoint</Application>
  <PresentationFormat>Niestandardowy</PresentationFormat>
  <Paragraphs>302</Paragraphs>
  <Slides>55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55</vt:i4>
      </vt:variant>
    </vt:vector>
  </HeadingPairs>
  <TitlesOfParts>
    <vt:vector size="60" baseType="lpstr">
      <vt:lpstr>Arial</vt:lpstr>
      <vt:lpstr>Calibri</vt:lpstr>
      <vt:lpstr>Open Sans</vt:lpstr>
      <vt:lpstr>Wingdings</vt:lpstr>
      <vt:lpstr>Motyw pakietu Office</vt:lpstr>
      <vt:lpstr>Fundusze Europejskie dla Pomorza 2021-2027 </vt:lpstr>
      <vt:lpstr>Kryteria zgodności z zasadami horyzontalnymi</vt:lpstr>
      <vt:lpstr>Wytyczne równościowe </vt:lpstr>
      <vt:lpstr>Zasada zrównoważonego rozwoju, w tym zasada DNSH  </vt:lpstr>
      <vt:lpstr>Zasada zrównoważonego rozwoju</vt:lpstr>
      <vt:lpstr>Równowaga jako cel zasady zrównoważonego rozwoju</vt:lpstr>
      <vt:lpstr>Jak rozumieć zasadę DNSH? –  ang. „do no significant harm” („nie czyń poważnych szkód”) </vt:lpstr>
      <vt:lpstr>DNSH – cele środowiskowe</vt:lpstr>
      <vt:lpstr>DNSH – analiza spełniania zasady</vt:lpstr>
      <vt:lpstr>Karta Praw Podstawowych Unii Europejskiej  </vt:lpstr>
      <vt:lpstr>Artykuł 15 KPP – Ochrona środowiska   </vt:lpstr>
      <vt:lpstr>Znaczenie Karty praw podstawowych Unii Europejskiej</vt:lpstr>
      <vt:lpstr>W programie FEP 21-27 Karta praw podstawowych UE jest przestrzegana w całości,  a w ramach naboru 5. 7 Edukacja przedszkolna  w szczególności artykuły …</vt:lpstr>
      <vt:lpstr>Artykuł 14 KPP – Prawo do nauki   </vt:lpstr>
      <vt:lpstr> Artykuł 24 KPP – Prawa dziecka   </vt:lpstr>
      <vt:lpstr>Ocena kryterium – Karta Praw Podstawowych UE</vt:lpstr>
      <vt:lpstr>Narzędzia pomagające zapewnić poszanowanie zapisów Karty Praw Podstawowych Unii Europejskiej  przy wdrażaniu projektów finansowanych z UE</vt:lpstr>
      <vt:lpstr>Zasada równości kobiet i mężczyzn</vt:lpstr>
      <vt:lpstr>Zasada równości kobiet i mężczyzn – słowniczek Wytycznych równościowych</vt:lpstr>
      <vt:lpstr>Czy projekt jest otwarty na kobiety? Czy projekt jest otwarty na mężczyzn?</vt:lpstr>
      <vt:lpstr>Równość płci a logika projektu</vt:lpstr>
      <vt:lpstr>Czym nie jest równość kobiet i mężczyzn?</vt:lpstr>
      <vt:lpstr>Ocena zasady równości kobiet i mężczyzn</vt:lpstr>
      <vt:lpstr>Kryterium nr 1 standardu minimum</vt:lpstr>
      <vt:lpstr>Kryteria nr 2 i 3 standardu minimum</vt:lpstr>
      <vt:lpstr>Kryterium nr 4 standardu minimum</vt:lpstr>
      <vt:lpstr>Kryterium nr 5 standardu minimum </vt:lpstr>
      <vt:lpstr>Jakie działania możemy podjąć w projekcie?</vt:lpstr>
      <vt:lpstr>Konwencja o Prawach Osób Niepełnosprawnych </vt:lpstr>
      <vt:lpstr>Niepełnosprawność przez pryzmat bariery środowiskowej </vt:lpstr>
      <vt:lpstr>Bariery</vt:lpstr>
      <vt:lpstr>Konwencja opiera się na zasadach …</vt:lpstr>
      <vt:lpstr>Prawa realizowane w obszarze objętym wsparciem – artykuły KPON wskazane w Regulaminie wyboru projektów </vt:lpstr>
      <vt:lpstr>Artykuł 7 – Niepełnosprawne dzieci </vt:lpstr>
      <vt:lpstr>Z niepełnosprawnością do przedszkola</vt:lpstr>
      <vt:lpstr>Artykuł 19 KPON  – Niezależne życie i włączenie w społeczeństwo </vt:lpstr>
      <vt:lpstr>Ocena kryterium  – Konwencja o Prawach Osób Niepełnosprawnych</vt:lpstr>
      <vt:lpstr>Procedura składania zgłoszeń o podejrzeniu niezgodności z KPP lub KPON do instytucji wdrażających programy UE (1/3)</vt:lpstr>
      <vt:lpstr>Procedura składania zgłoszeń o podejrzeniu niezgodności z KPP lub KPON do instytucji wdrażających programy UE (2/3)</vt:lpstr>
      <vt:lpstr>Procedura składania zgłoszeń o podejrzeniu niezgodności z KPP lub KPON do instytucji wdrażających programy UE (3/3)</vt:lpstr>
      <vt:lpstr> Obowiązki związane z przestrzeganiem KPP/KPON skierowane do beneficjentów zaangażowanych we wdrażanie programu.</vt:lpstr>
      <vt:lpstr>Zasada równości szans i niedyskryminacji,  w tym dostępności dla osób z niepełnosprawnościami </vt:lpstr>
      <vt:lpstr>Konstytucyjne gwarancje równości</vt:lpstr>
      <vt:lpstr>Artykuł 9 rozporządzenia ogólnego – Zasady horyzontalne </vt:lpstr>
      <vt:lpstr>Dostępność jako kluczowy element  zapewnienia równych szans i pełnego uczestnictwa w życiu </vt:lpstr>
      <vt:lpstr>Standardy dostępności – załącznik nr 2 do Wytycznych równościowych</vt:lpstr>
      <vt:lpstr>Uniwersalne projektowanie  – doktryna projektowa, która patrzy na człowieka</vt:lpstr>
      <vt:lpstr>Działania na rzecz włączenia grup narażonych na wykluczenie ze względu na niepełnosprawność (1/2)</vt:lpstr>
      <vt:lpstr>Działania na rzecz włączenia grup narażonych na wykluczenie ze względu na niepełnosprawność (2/2)</vt:lpstr>
      <vt:lpstr>Mechanizm racjonalnych usprawnień </vt:lpstr>
      <vt:lpstr>Przykładowy katalog racjonalnych usprawnień: </vt:lpstr>
      <vt:lpstr>Jak ustawodawstwo krajowe wspiera dostępność</vt:lpstr>
      <vt:lpstr>Kim jest osoba ze szczególnymi potrzebami? (1/2)</vt:lpstr>
      <vt:lpstr>Kim jest osoba ze szczególnymi potrzebami? (2/2)</vt:lpstr>
      <vt:lpstr>Dziękuję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Owczarczyk Małgorzata</dc:creator>
  <cp:keywords>Zgodność projektów z zasadami horyzontalnymi</cp:keywords>
  <cp:lastModifiedBy>Cygert Piotr</cp:lastModifiedBy>
  <cp:revision>43</cp:revision>
  <dcterms:created xsi:type="dcterms:W3CDTF">2022-06-22T09:40:44Z</dcterms:created>
  <dcterms:modified xsi:type="dcterms:W3CDTF">2026-01-15T10:04:37Z</dcterms:modified>
  <cp:category>Zgodność projektów z zasadami horyzontalnymi</cp:category>
</cp:coreProperties>
</file>