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0"/>
  </p:notesMasterIdLst>
  <p:sldIdLst>
    <p:sldId id="276" r:id="rId2"/>
    <p:sldId id="311" r:id="rId3"/>
    <p:sldId id="313" r:id="rId4"/>
    <p:sldId id="308" r:id="rId5"/>
    <p:sldId id="312" r:id="rId6"/>
    <p:sldId id="281" r:id="rId7"/>
    <p:sldId id="315" r:id="rId8"/>
    <p:sldId id="299" r:id="rId9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lenik Agnieszka" initials="PA" lastIdx="1" clrIdx="0">
    <p:extLst>
      <p:ext uri="{19B8F6BF-5375-455C-9EA6-DF929625EA0E}">
        <p15:presenceInfo xmlns:p15="http://schemas.microsoft.com/office/powerpoint/2012/main" userId="S::Agnieszka.Palenik@mfipr.gov.pl::6a0c958d-6557-4bbd-8aa6-03360055b1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B4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howGuides="1">
      <p:cViewPr varScale="1">
        <p:scale>
          <a:sx n="96" d="100"/>
          <a:sy n="96" d="100"/>
        </p:scale>
        <p:origin x="1602" y="90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EFF2B-0721-7148-92D1-1650B5B78E9F}" type="datetimeFigureOut">
              <a:rPr lang="pl-PL" smtClean="0"/>
              <a:t>17.09.2026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2B4DB-5212-AD42-B2C1-BD19AC94D4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277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8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8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6613" y="1973818"/>
            <a:ext cx="8639675" cy="4326381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60" y="1973818"/>
            <a:ext cx="3959225" cy="72009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32" y="540402"/>
            <a:ext cx="1080000" cy="10800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788" y="540402"/>
            <a:ext cx="1080000" cy="10800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944" y="540402"/>
            <a:ext cx="1080000" cy="108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59113"/>
            <a:ext cx="7920115" cy="1107677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3FDB76B9-FC6C-44C1-A4FF-DBB958B8D7F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33" y="6444133"/>
            <a:ext cx="8855261" cy="82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67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025525" y="1983572"/>
            <a:ext cx="8640763" cy="4316627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25" y="1983572"/>
            <a:ext cx="3959225" cy="7200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70227"/>
            <a:ext cx="7920115" cy="1087764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57" y="1244366"/>
            <a:ext cx="381000" cy="3810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50" y="545866"/>
            <a:ext cx="381000" cy="3810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11" y="1244366"/>
            <a:ext cx="381000" cy="3810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786" y="538288"/>
            <a:ext cx="381000" cy="3810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25" y="545866"/>
            <a:ext cx="381000" cy="3810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293" y="1254829"/>
            <a:ext cx="381000" cy="3810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543567"/>
            <a:ext cx="381000" cy="3810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018" y="535269"/>
            <a:ext cx="381000" cy="3810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256" y="531095"/>
            <a:ext cx="381000" cy="3810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802" y="1251987"/>
            <a:ext cx="381000" cy="38100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1250549"/>
            <a:ext cx="381000" cy="38100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1250549"/>
            <a:ext cx="381000" cy="381000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435F0698-B762-4CA8-B4E7-F5A604257866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33" y="6444133"/>
            <a:ext cx="8855261" cy="82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26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784975" cy="522128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2825750" y="4500563"/>
            <a:ext cx="6840538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72808" y="5579563"/>
            <a:ext cx="6133117" cy="648546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0" y="4500563"/>
            <a:ext cx="3959225" cy="72009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0CF3E933-1DA6-403F-9323-5B318B9943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33" y="6444133"/>
            <a:ext cx="8855261" cy="82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3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2825749" y="4500563"/>
            <a:ext cx="7196139" cy="2159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9925" y="0"/>
            <a:ext cx="6835775" cy="485933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3905250" y="4500562"/>
            <a:ext cx="3600449" cy="359395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2825751" y="4500561"/>
            <a:ext cx="1079500" cy="358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6113" y="5195719"/>
            <a:ext cx="6480176" cy="1320421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01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419" userDrawn="1">
          <p15:clr>
            <a:srgbClr val="FBAE40"/>
          </p15:clr>
        </p15:guide>
        <p15:guide id="24" pos="646" userDrawn="1">
          <p15:clr>
            <a:srgbClr val="FBAE40"/>
          </p15:clr>
        </p15:guide>
        <p15:guide id="25" pos="873" userDrawn="1">
          <p15:clr>
            <a:srgbClr val="FBAE40"/>
          </p15:clr>
        </p15:guide>
        <p15:guide id="26" pos="1100" userDrawn="1">
          <p15:clr>
            <a:srgbClr val="FBAE40"/>
          </p15:clr>
        </p15:guide>
        <p15:guide id="27" pos="1327" userDrawn="1">
          <p15:clr>
            <a:srgbClr val="FBAE40"/>
          </p15:clr>
        </p15:guide>
        <p15:guide id="28" pos="1553" userDrawn="1">
          <p15:clr>
            <a:srgbClr val="FBAE40"/>
          </p15:clr>
        </p15:guide>
        <p15:guide id="29" pos="1780" userDrawn="1">
          <p15:clr>
            <a:srgbClr val="FBAE40"/>
          </p15:clr>
        </p15:guide>
        <p15:guide id="30" pos="2007" userDrawn="1">
          <p15:clr>
            <a:srgbClr val="FBAE40"/>
          </p15:clr>
        </p15:guide>
        <p15:guide id="31" pos="2234" userDrawn="1">
          <p15:clr>
            <a:srgbClr val="FBAE40"/>
          </p15:clr>
        </p15:guide>
        <p15:guide id="32" pos="2460" userDrawn="1">
          <p15:clr>
            <a:srgbClr val="FBAE40"/>
          </p15:clr>
        </p15:guide>
        <p15:guide id="33" pos="2687" userDrawn="1">
          <p15:clr>
            <a:srgbClr val="FBAE40"/>
          </p15:clr>
        </p15:guide>
        <p15:guide id="34" pos="2914" userDrawn="1">
          <p15:clr>
            <a:srgbClr val="FBAE40"/>
          </p15:clr>
        </p15:guide>
        <p15:guide id="35" pos="3141" userDrawn="1">
          <p15:clr>
            <a:srgbClr val="FBAE40"/>
          </p15:clr>
        </p15:guide>
        <p15:guide id="36" pos="3368" userDrawn="1">
          <p15:clr>
            <a:srgbClr val="FBAE40"/>
          </p15:clr>
        </p15:guide>
        <p15:guide id="37" pos="3594" userDrawn="1">
          <p15:clr>
            <a:srgbClr val="FBAE40"/>
          </p15:clr>
        </p15:guide>
        <p15:guide id="38" pos="3821" userDrawn="1">
          <p15:clr>
            <a:srgbClr val="FBAE40"/>
          </p15:clr>
        </p15:guide>
        <p15:guide id="39" pos="4048" userDrawn="1">
          <p15:clr>
            <a:srgbClr val="FBAE40"/>
          </p15:clr>
        </p15:guide>
        <p15:guide id="40" pos="4275" userDrawn="1">
          <p15:clr>
            <a:srgbClr val="FBAE40"/>
          </p15:clr>
        </p15:guide>
        <p15:guide id="41" pos="4501" userDrawn="1">
          <p15:clr>
            <a:srgbClr val="FBAE40"/>
          </p15:clr>
        </p15:guide>
        <p15:guide id="42" pos="4728" userDrawn="1">
          <p15:clr>
            <a:srgbClr val="FBAE40"/>
          </p15:clr>
        </p15:guide>
        <p15:guide id="43" pos="4955" userDrawn="1">
          <p15:clr>
            <a:srgbClr val="FBAE40"/>
          </p15:clr>
        </p15:guide>
        <p15:guide id="44" pos="5182" userDrawn="1">
          <p15:clr>
            <a:srgbClr val="FBAE40"/>
          </p15:clr>
        </p15:guide>
        <p15:guide id="45" pos="5408" userDrawn="1">
          <p15:clr>
            <a:srgbClr val="FBAE40"/>
          </p15:clr>
        </p15:guide>
        <p15:guide id="46" pos="5635" userDrawn="1">
          <p15:clr>
            <a:srgbClr val="FBAE40"/>
          </p15:clr>
        </p15:guide>
        <p15:guide id="47" pos="5862" userDrawn="1">
          <p15:clr>
            <a:srgbClr val="FBAE40"/>
          </p15:clr>
        </p15:guide>
        <p15:guide id="48" pos="6089" userDrawn="1">
          <p15:clr>
            <a:srgbClr val="FBAE40"/>
          </p15:clr>
        </p15:guide>
        <p15:guide id="49" pos="6316" userDrawn="1">
          <p15:clr>
            <a:srgbClr val="FBAE40"/>
          </p15:clr>
        </p15:guide>
        <p15:guide id="50" pos="654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05279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4000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5906" y="899836"/>
            <a:ext cx="4320000" cy="1080001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906" y="1979837"/>
            <a:ext cx="4320382" cy="468000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00113"/>
            <a:ext cx="4986338" cy="57597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398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999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5970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0A228201-59AA-470F-B779-D4FECA3DF137}"/>
              </a:ext>
            </a:extLst>
          </p:cNvPr>
          <p:cNvSpPr/>
          <p:nvPr userDrawn="1"/>
        </p:nvSpPr>
        <p:spPr>
          <a:xfrm>
            <a:off x="1025525" y="1983572"/>
            <a:ext cx="8640763" cy="4321274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C7D00171-EF30-4814-B375-246769FD4B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4986337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1" name="Obraz 10" descr="Obraz zawierający tekst&#10;&#10;Opis wygenerowany automatycznie">
            <a:extLst>
              <a:ext uri="{FF2B5EF4-FFF2-40B4-BE49-F238E27FC236}">
                <a16:creationId xmlns:a16="http://schemas.microsoft.com/office/drawing/2014/main" id="{2ABF63AC-8150-4C02-BE62-EBE0A03986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25" y="1983572"/>
            <a:ext cx="3959225" cy="72009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1629EBDD-5340-4285-A47D-77B29466EF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85848" y="3411613"/>
            <a:ext cx="7920115" cy="1087764"/>
          </a:xfrm>
        </p:spPr>
        <p:txBody>
          <a:bodyPr anchor="t" anchorCtr="0">
            <a:normAutofit/>
          </a:bodyPr>
          <a:lstStyle>
            <a:lvl1pPr algn="ctr">
              <a:lnSpc>
                <a:spcPts val="4000"/>
              </a:lnSpc>
              <a:defRPr sz="3200"/>
            </a:lvl1pPr>
          </a:lstStyle>
          <a:p>
            <a:br>
              <a:rPr lang="pl-PL" dirty="0"/>
            </a:br>
            <a:r>
              <a:rPr lang="pl-PL" dirty="0"/>
              <a:t>Dziękuję za uwagę.</a:t>
            </a:r>
            <a:endParaRPr lang="en-US" dirty="0"/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E2649279-68AC-4F54-A880-75A79D7385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57" y="1244366"/>
            <a:ext cx="381000" cy="3810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1C169691-7357-4DDF-8437-CEB5E8C7275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50" y="545866"/>
            <a:ext cx="381000" cy="381000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69B9B22B-67E4-4504-8A58-6D72DCD7A2A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11" y="1244366"/>
            <a:ext cx="381000" cy="3810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0BC155C9-2974-4950-B840-0E7ABDF714B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786" y="538288"/>
            <a:ext cx="381000" cy="381000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C1C9A51C-3E9A-43B3-865C-E0B79CE15EF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25" y="545866"/>
            <a:ext cx="381000" cy="3810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AE3D26F0-CB23-476D-84AC-833FF583534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293" y="1254829"/>
            <a:ext cx="381000" cy="38100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02C74DC5-C335-4B67-9BCD-34D60F57C6C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543567"/>
            <a:ext cx="381000" cy="3810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0F174CC1-CE15-4868-A9EE-2844EB32D55C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018" y="535269"/>
            <a:ext cx="381000" cy="381000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580C7992-BAEE-4176-9AF5-42DA24B7599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256" y="531095"/>
            <a:ext cx="381000" cy="3810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BA86516E-B5E1-4DB3-981D-6523926A2A1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802" y="1251987"/>
            <a:ext cx="381000" cy="381000"/>
          </a:xfrm>
          <a:prstGeom prst="rect">
            <a:avLst/>
          </a:prstGeom>
        </p:spPr>
      </p:pic>
      <p:pic>
        <p:nvPicPr>
          <p:cNvPr id="26" name="Obraz 25">
            <a:extLst>
              <a:ext uri="{FF2B5EF4-FFF2-40B4-BE49-F238E27FC236}">
                <a16:creationId xmlns:a16="http://schemas.microsoft.com/office/drawing/2014/main" id="{709B0195-39FE-4DB2-9F58-C6258A41F18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1250549"/>
            <a:ext cx="381000" cy="3810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06B4110B-C953-4485-B94D-302AD469CBD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637" y="1250549"/>
            <a:ext cx="381000" cy="381000"/>
          </a:xfrm>
          <a:prstGeom prst="rect">
            <a:avLst/>
          </a:prstGeom>
        </p:spPr>
      </p:pic>
      <p:pic>
        <p:nvPicPr>
          <p:cNvPr id="28" name="Obraz 27">
            <a:extLst>
              <a:ext uri="{FF2B5EF4-FFF2-40B4-BE49-F238E27FC236}">
                <a16:creationId xmlns:a16="http://schemas.microsoft.com/office/drawing/2014/main" id="{7E3F8DBC-0D86-4A87-B80E-1209AC8C45A4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33" y="6444133"/>
            <a:ext cx="8855261" cy="82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84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5525" y="899836"/>
            <a:ext cx="8640381" cy="108000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907" y="1979837"/>
            <a:ext cx="8640382" cy="46800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025870" y="0"/>
            <a:ext cx="1080742" cy="1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106612" y="0"/>
            <a:ext cx="7559293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5200" y="7019837"/>
            <a:ext cx="1080000" cy="18000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10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8585546" y="7380288"/>
            <a:ext cx="1080742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616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5" r:id="rId2"/>
    <p:sldLayoutId id="2147483720" r:id="rId3"/>
    <p:sldLayoutId id="2147483721" r:id="rId4"/>
    <p:sldLayoutId id="2147483710" r:id="rId5"/>
    <p:sldLayoutId id="2147483712" r:id="rId6"/>
    <p:sldLayoutId id="2147483726" r:id="rId7"/>
    <p:sldLayoutId id="2147483740" r:id="rId8"/>
    <p:sldLayoutId id="2147483723" r:id="rId9"/>
    <p:sldLayoutId id="2147483728" r:id="rId10"/>
  </p:sldLayoutIdLst>
  <p:hf hdr="0" ftr="0"/>
  <p:txStyles>
    <p:titleStyle>
      <a:lvl1pPr algn="l" defTabSz="1007943" rtl="0" eaLnBrk="1" latinLnBrk="0" hangingPunct="1">
        <a:lnSpc>
          <a:spcPts val="3600"/>
        </a:lnSpc>
        <a:spcBef>
          <a:spcPct val="0"/>
        </a:spcBef>
        <a:buNone/>
        <a:defRPr sz="280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51986" indent="-251986" algn="l" defTabSz="1007943" rtl="0" eaLnBrk="1" latinLnBrk="0" hangingPunct="1">
        <a:lnSpc>
          <a:spcPts val="2400"/>
        </a:lnSpc>
        <a:spcBef>
          <a:spcPts val="1102"/>
        </a:spcBef>
        <a:buClr>
          <a:schemeClr val="accent1"/>
        </a:buClr>
        <a:buFontTx/>
        <a:buBlip>
          <a:blip r:embed="rId12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755957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3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259929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4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763900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267872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 userDrawn="1">
          <p15:clr>
            <a:srgbClr val="F26B43"/>
          </p15:clr>
        </p15:guide>
        <p15:guide id="2" pos="419" userDrawn="1">
          <p15:clr>
            <a:srgbClr val="F26B43"/>
          </p15:clr>
        </p15:guide>
        <p15:guide id="3" pos="646" userDrawn="1">
          <p15:clr>
            <a:srgbClr val="F26B43"/>
          </p15:clr>
        </p15:guide>
        <p15:guide id="4" pos="873" userDrawn="1">
          <p15:clr>
            <a:srgbClr val="F26B43"/>
          </p15:clr>
        </p15:guide>
        <p15:guide id="5" pos="1100" userDrawn="1">
          <p15:clr>
            <a:srgbClr val="F26B43"/>
          </p15:clr>
        </p15:guide>
        <p15:guide id="6" pos="1327" userDrawn="1">
          <p15:clr>
            <a:srgbClr val="F26B43"/>
          </p15:clr>
        </p15:guide>
        <p15:guide id="7" pos="1553" userDrawn="1">
          <p15:clr>
            <a:srgbClr val="F26B43"/>
          </p15:clr>
        </p15:guide>
        <p15:guide id="8" pos="1780" userDrawn="1">
          <p15:clr>
            <a:srgbClr val="F26B43"/>
          </p15:clr>
        </p15:guide>
        <p15:guide id="9" pos="2007" userDrawn="1">
          <p15:clr>
            <a:srgbClr val="F26B43"/>
          </p15:clr>
        </p15:guide>
        <p15:guide id="10" pos="2234" userDrawn="1">
          <p15:clr>
            <a:srgbClr val="F26B43"/>
          </p15:clr>
        </p15:guide>
        <p15:guide id="11" pos="2460" userDrawn="1">
          <p15:clr>
            <a:srgbClr val="F26B43"/>
          </p15:clr>
        </p15:guide>
        <p15:guide id="12" pos="2687" userDrawn="1">
          <p15:clr>
            <a:srgbClr val="F26B43"/>
          </p15:clr>
        </p15:guide>
        <p15:guide id="13" pos="2914" userDrawn="1">
          <p15:clr>
            <a:srgbClr val="F26B43"/>
          </p15:clr>
        </p15:guide>
        <p15:guide id="14" pos="3141" userDrawn="1">
          <p15:clr>
            <a:srgbClr val="F26B43"/>
          </p15:clr>
        </p15:guide>
        <p15:guide id="15" pos="3368" userDrawn="1">
          <p15:clr>
            <a:srgbClr val="F26B43"/>
          </p15:clr>
        </p15:guide>
        <p15:guide id="16" pos="3594" userDrawn="1">
          <p15:clr>
            <a:srgbClr val="F26B43"/>
          </p15:clr>
        </p15:guide>
        <p15:guide id="17" pos="3821" userDrawn="1">
          <p15:clr>
            <a:srgbClr val="F26B43"/>
          </p15:clr>
        </p15:guide>
        <p15:guide id="18" pos="4048" userDrawn="1">
          <p15:clr>
            <a:srgbClr val="F26B43"/>
          </p15:clr>
        </p15:guide>
        <p15:guide id="19" pos="4275" userDrawn="1">
          <p15:clr>
            <a:srgbClr val="F26B43"/>
          </p15:clr>
        </p15:guide>
        <p15:guide id="20" pos="4501" userDrawn="1">
          <p15:clr>
            <a:srgbClr val="F26B43"/>
          </p15:clr>
        </p15:guide>
        <p15:guide id="21" pos="4728" userDrawn="1">
          <p15:clr>
            <a:srgbClr val="F26B43"/>
          </p15:clr>
        </p15:guide>
        <p15:guide id="22" pos="4955" userDrawn="1">
          <p15:clr>
            <a:srgbClr val="F26B43"/>
          </p15:clr>
        </p15:guide>
        <p15:guide id="23" pos="5182" userDrawn="1">
          <p15:clr>
            <a:srgbClr val="F26B43"/>
          </p15:clr>
        </p15:guide>
        <p15:guide id="24" pos="5408" userDrawn="1">
          <p15:clr>
            <a:srgbClr val="F26B43"/>
          </p15:clr>
        </p15:guide>
        <p15:guide id="25" pos="5635" userDrawn="1">
          <p15:clr>
            <a:srgbClr val="F26B43"/>
          </p15:clr>
        </p15:guide>
        <p15:guide id="26" pos="5862" userDrawn="1">
          <p15:clr>
            <a:srgbClr val="F26B43"/>
          </p15:clr>
        </p15:guide>
        <p15:guide id="27" pos="6089" userDrawn="1">
          <p15:clr>
            <a:srgbClr val="F26B43"/>
          </p15:clr>
        </p15:guide>
        <p15:guide id="28" pos="6316" userDrawn="1">
          <p15:clr>
            <a:srgbClr val="F26B43"/>
          </p15:clr>
        </p15:guide>
        <p15:guide id="29" pos="6542" userDrawn="1">
          <p15:clr>
            <a:srgbClr val="F26B43"/>
          </p15:clr>
        </p15:guide>
        <p15:guide id="30" orient="horz" pos="113" userDrawn="1">
          <p15:clr>
            <a:srgbClr val="F26B43"/>
          </p15:clr>
        </p15:guide>
        <p15:guide id="31" orient="horz" pos="340" userDrawn="1">
          <p15:clr>
            <a:srgbClr val="F26B43"/>
          </p15:clr>
        </p15:guide>
        <p15:guide id="32" orient="horz" pos="567" userDrawn="1">
          <p15:clr>
            <a:srgbClr val="F26B43"/>
          </p15:clr>
        </p15:guide>
        <p15:guide id="33" orient="horz" pos="794" userDrawn="1">
          <p15:clr>
            <a:srgbClr val="F26B43"/>
          </p15:clr>
        </p15:guide>
        <p15:guide id="34" orient="horz" pos="1020" userDrawn="1">
          <p15:clr>
            <a:srgbClr val="F26B43"/>
          </p15:clr>
        </p15:guide>
        <p15:guide id="35" orient="horz" pos="1247" userDrawn="1">
          <p15:clr>
            <a:srgbClr val="F26B43"/>
          </p15:clr>
        </p15:guide>
        <p15:guide id="36" orient="horz" pos="1474" userDrawn="1">
          <p15:clr>
            <a:srgbClr val="F26B43"/>
          </p15:clr>
        </p15:guide>
        <p15:guide id="37" orient="horz" pos="1701" userDrawn="1">
          <p15:clr>
            <a:srgbClr val="F26B43"/>
          </p15:clr>
        </p15:guide>
        <p15:guide id="38" orient="horz" pos="1927" userDrawn="1">
          <p15:clr>
            <a:srgbClr val="F26B43"/>
          </p15:clr>
        </p15:guide>
        <p15:guide id="39" orient="horz" pos="2154" userDrawn="1">
          <p15:clr>
            <a:srgbClr val="F26B43"/>
          </p15:clr>
        </p15:guide>
        <p15:guide id="40" orient="horz" pos="2381" userDrawn="1">
          <p15:clr>
            <a:srgbClr val="F26B43"/>
          </p15:clr>
        </p15:guide>
        <p15:guide id="41" orient="horz" pos="2608" userDrawn="1">
          <p15:clr>
            <a:srgbClr val="F26B43"/>
          </p15:clr>
        </p15:guide>
        <p15:guide id="42" orient="horz" pos="2835" userDrawn="1">
          <p15:clr>
            <a:srgbClr val="F26B43"/>
          </p15:clr>
        </p15:guide>
        <p15:guide id="43" orient="horz" pos="3061" userDrawn="1">
          <p15:clr>
            <a:srgbClr val="F26B43"/>
          </p15:clr>
        </p15:guide>
        <p15:guide id="44" orient="horz" pos="3288" userDrawn="1">
          <p15:clr>
            <a:srgbClr val="F26B43"/>
          </p15:clr>
        </p15:guide>
        <p15:guide id="45" orient="horz" pos="3515" userDrawn="1">
          <p15:clr>
            <a:srgbClr val="F26B43"/>
          </p15:clr>
        </p15:guide>
        <p15:guide id="46" orient="horz" pos="3742" userDrawn="1">
          <p15:clr>
            <a:srgbClr val="F26B43"/>
          </p15:clr>
        </p15:guide>
        <p15:guide id="47" orient="horz" pos="3968" userDrawn="1">
          <p15:clr>
            <a:srgbClr val="F26B43"/>
          </p15:clr>
        </p15:guide>
        <p15:guide id="48" orient="horz" pos="4195" userDrawn="1">
          <p15:clr>
            <a:srgbClr val="F26B43"/>
          </p15:clr>
        </p15:guide>
        <p15:guide id="49" orient="horz" pos="4422" userDrawn="1">
          <p15:clr>
            <a:srgbClr val="F26B43"/>
          </p15:clr>
        </p15:guide>
        <p15:guide id="50" orient="horz" pos="46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726208F-D6F7-1381-5132-3B60A6BFE7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434" y="2843733"/>
            <a:ext cx="8496944" cy="576064"/>
          </a:xfrm>
        </p:spPr>
        <p:txBody>
          <a:bodyPr>
            <a:normAutofit/>
          </a:bodyPr>
          <a:lstStyle/>
          <a:p>
            <a:pPr algn="ctr"/>
            <a:r>
              <a:rPr lang="pl-PL" sz="2800" dirty="0"/>
              <a:t>PODPISANIE UMÓW W RAMACH FEP 2021-2027</a:t>
            </a:r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0F4B11A1-2445-C731-5567-0EBA6FAF89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2220" y="3419797"/>
            <a:ext cx="8208912" cy="2592288"/>
          </a:xfrm>
        </p:spPr>
        <p:txBody>
          <a:bodyPr>
            <a:noAutofit/>
          </a:bodyPr>
          <a:lstStyle/>
          <a:p>
            <a:pPr>
              <a:lnSpc>
                <a:spcPts val="2600"/>
              </a:lnSpc>
              <a:spcBef>
                <a:spcPts val="600"/>
              </a:spcBef>
            </a:pPr>
            <a:r>
              <a:rPr lang="pl-PL" sz="1600" cap="all" dirty="0"/>
              <a:t>DZIAŁANIE </a:t>
            </a:r>
            <a:r>
              <a:rPr lang="pl-PL" sz="1600" dirty="0"/>
              <a:t>2.9 Przystosowanie do zmian klimatu</a:t>
            </a:r>
          </a:p>
          <a:p>
            <a:pPr>
              <a:lnSpc>
                <a:spcPts val="2600"/>
              </a:lnSpc>
              <a:spcBef>
                <a:spcPts val="600"/>
              </a:spcBef>
            </a:pPr>
            <a:r>
              <a:rPr lang="pl-PL" sz="1600" cap="all" dirty="0"/>
              <a:t>DZIAŁANIE </a:t>
            </a:r>
            <a:r>
              <a:rPr lang="pl-PL" sz="1600" dirty="0"/>
              <a:t>2.11 Przystosowanie do zmian klimatu – ZIT poza terenem obszaru metropolitalnego</a:t>
            </a:r>
          </a:p>
          <a:p>
            <a:pPr>
              <a:lnSpc>
                <a:spcPts val="2600"/>
              </a:lnSpc>
              <a:spcBef>
                <a:spcPts val="600"/>
              </a:spcBef>
            </a:pPr>
            <a:r>
              <a:rPr lang="pl-PL" sz="1600" cap="all" dirty="0"/>
              <a:t>DZIAŁANIE </a:t>
            </a:r>
            <a:r>
              <a:rPr lang="pl-PL" sz="1600" dirty="0"/>
              <a:t>2.12 Zrównoważona gospodarka wodna</a:t>
            </a:r>
          </a:p>
          <a:p>
            <a:pPr>
              <a:lnSpc>
                <a:spcPts val="2600"/>
              </a:lnSpc>
              <a:spcBef>
                <a:spcPts val="600"/>
              </a:spcBef>
            </a:pPr>
            <a:r>
              <a:rPr lang="pl-PL" sz="1600" dirty="0"/>
              <a:t>DZIAŁANIE 3.3 Mobilność miejska – ZIT poza terenem obszaru metropolitalnego</a:t>
            </a:r>
          </a:p>
          <a:p>
            <a:pPr>
              <a:lnSpc>
                <a:spcPts val="2600"/>
              </a:lnSpc>
              <a:spcBef>
                <a:spcPts val="600"/>
              </a:spcBef>
            </a:pPr>
            <a:r>
              <a:rPr lang="pl-PL" sz="1600" dirty="0"/>
              <a:t>DZIAŁANIE 6.9 Infrastruktura zdrowia</a:t>
            </a:r>
          </a:p>
          <a:p>
            <a:pPr>
              <a:lnSpc>
                <a:spcPts val="2600"/>
              </a:lnSpc>
              <a:spcBef>
                <a:spcPts val="600"/>
              </a:spcBef>
            </a:pPr>
            <a:r>
              <a:rPr lang="pl-PL" sz="1600" dirty="0"/>
              <a:t>DZIAŁANIE 7.1 Rewitalizacja zdegradowanych obszarów miejskich</a:t>
            </a:r>
          </a:p>
          <a:p>
            <a:pPr>
              <a:lnSpc>
                <a:spcPts val="2400"/>
              </a:lnSpc>
              <a:spcBef>
                <a:spcPts val="600"/>
              </a:spcBef>
            </a:pP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772294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4CE6C-93B4-7B62-18AB-C8DADBCBA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19">
            <a:extLst>
              <a:ext uri="{FF2B5EF4-FFF2-40B4-BE49-F238E27FC236}">
                <a16:creationId xmlns:a16="http://schemas.microsoft.com/office/drawing/2014/main" id="{2043AED0-3EDA-503C-1FFF-9F5C751770ED}"/>
              </a:ext>
            </a:extLst>
          </p:cNvPr>
          <p:cNvSpPr/>
          <p:nvPr/>
        </p:nvSpPr>
        <p:spPr>
          <a:xfrm>
            <a:off x="0" y="1428600"/>
            <a:ext cx="10691813" cy="14116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9ACF2129-5F71-E18A-340F-BCDB1A819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193" y="318330"/>
            <a:ext cx="8856886" cy="606402"/>
          </a:xfrm>
        </p:spPr>
        <p:txBody>
          <a:bodyPr>
            <a:noAutofit/>
          </a:bodyPr>
          <a:lstStyle/>
          <a:p>
            <a:r>
              <a:rPr lang="pl-PL" sz="2000" dirty="0"/>
              <a:t>Działanie 2.9 Przystosowanie do zmian klimatu</a:t>
            </a:r>
            <a:br>
              <a:rPr lang="pl-PL" sz="2400" dirty="0"/>
            </a:br>
            <a:br>
              <a:rPr lang="pl-PL" sz="2400" dirty="0"/>
            </a:br>
            <a:endParaRPr lang="pl-PL" sz="2400" dirty="0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056D1786-6BC1-E0BD-F16B-E5E0DD97ACCD}"/>
              </a:ext>
            </a:extLst>
          </p:cNvPr>
          <p:cNvSpPr/>
          <p:nvPr/>
        </p:nvSpPr>
        <p:spPr>
          <a:xfrm>
            <a:off x="984261" y="1075471"/>
            <a:ext cx="18573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Wnioskodawca: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6C80A9A3-DE31-3DC2-51D7-465256A861E1}"/>
              </a:ext>
            </a:extLst>
          </p:cNvPr>
          <p:cNvSpPr/>
          <p:nvPr/>
        </p:nvSpPr>
        <p:spPr>
          <a:xfrm>
            <a:off x="1115842" y="2783342"/>
            <a:ext cx="30096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Wartość ogółem: 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BAB8AC1-1F40-14A5-047C-3CF86A3FCCB6}"/>
              </a:ext>
            </a:extLst>
          </p:cNvPr>
          <p:cNvSpPr/>
          <p:nvPr/>
        </p:nvSpPr>
        <p:spPr>
          <a:xfrm>
            <a:off x="1113883" y="3220226"/>
            <a:ext cx="38232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Wydatki kwalifikowalne: 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8C6BF399-E75F-167A-3072-EE4984832C7D}"/>
              </a:ext>
            </a:extLst>
          </p:cNvPr>
          <p:cNvSpPr/>
          <p:nvPr/>
        </p:nvSpPr>
        <p:spPr>
          <a:xfrm>
            <a:off x="1113883" y="3657163"/>
            <a:ext cx="27421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Kwota dofinansowania: 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32FE8BEB-9AFA-8E2F-5487-34F424F9851A}"/>
              </a:ext>
            </a:extLst>
          </p:cNvPr>
          <p:cNvSpPr/>
          <p:nvPr/>
        </p:nvSpPr>
        <p:spPr>
          <a:xfrm>
            <a:off x="1113883" y="4096445"/>
            <a:ext cx="28516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Poziom dofinansowania: 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D516DE93-89AD-FD5F-32A5-B5EFDC9F04BA}"/>
              </a:ext>
            </a:extLst>
          </p:cNvPr>
          <p:cNvSpPr/>
          <p:nvPr/>
        </p:nvSpPr>
        <p:spPr>
          <a:xfrm>
            <a:off x="1113883" y="4515647"/>
            <a:ext cx="19180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Okres realizacji: 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4B8FFCA1-EAF2-6E57-D8FD-8A1F9A15E0E1}"/>
              </a:ext>
            </a:extLst>
          </p:cNvPr>
          <p:cNvSpPr txBox="1"/>
          <p:nvPr/>
        </p:nvSpPr>
        <p:spPr>
          <a:xfrm>
            <a:off x="2902350" y="110091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pl-PL" dirty="0"/>
              <a:t>Gmina Miejska Łeba</a:t>
            </a:r>
            <a:endParaRPr lang="pl-PL" dirty="0">
              <a:solidFill>
                <a:srgbClr val="000000"/>
              </a:solidFill>
            </a:endParaRP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EA4E04A0-D39A-6664-F5FF-9A6CC0FDD9F4}"/>
              </a:ext>
            </a:extLst>
          </p:cNvPr>
          <p:cNvSpPr txBox="1"/>
          <p:nvPr/>
        </p:nvSpPr>
        <p:spPr>
          <a:xfrm>
            <a:off x="1025038" y="1595807"/>
            <a:ext cx="88183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„</a:t>
            </a:r>
            <a:r>
              <a:rPr lang="pl-PL" sz="1600" dirty="0">
                <a:solidFill>
                  <a:schemeClr val="bg1"/>
                </a:solidFill>
              </a:rPr>
              <a:t>ZACHOWANIE RÓWNOWAGI EKOLOGICZNEJ POPRZEZ BUDOWĘ I ROZBUDOWĘ BŁĘKITNO-ZIELONEJ INFRASTRUKTURY NA TERENIE OBSZARU FUNKCJONALNEGO STREFA PRZYBRZEŻNA - BUDOWA KANALIZACJI DESZCZOWEJ, ZATRZYMANIE WODY W MIEJSCU OPADU POPRZEZ BUDOWĘ ZBIORNIKA RETENCYJNEGO ORAZ ZMODERNIZOWANIE ZIELONEJ INFRASTRUKTURY W MIEJSCOWOŚCI ŁEBA</a:t>
            </a:r>
            <a:r>
              <a:rPr lang="pl-PL" sz="1600" dirty="0">
                <a:solidFill>
                  <a:srgbClr val="FFFFFF"/>
                </a:solidFill>
              </a:rPr>
              <a:t>”</a:t>
            </a:r>
            <a:endParaRPr kumimoji="0" lang="pl-PL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9A970C04-C0F5-189C-74FD-B7EC920991A4}"/>
              </a:ext>
            </a:extLst>
          </p:cNvPr>
          <p:cNvSpPr txBox="1"/>
          <p:nvPr/>
        </p:nvSpPr>
        <p:spPr>
          <a:xfrm>
            <a:off x="3035711" y="280930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dirty="0"/>
              <a:t>11 702 925,20 zł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FD76968D-600A-1D3A-8053-5A26326E80DB}"/>
              </a:ext>
            </a:extLst>
          </p:cNvPr>
          <p:cNvSpPr txBox="1"/>
          <p:nvPr/>
        </p:nvSpPr>
        <p:spPr>
          <a:xfrm>
            <a:off x="3824647" y="324336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dirty="0"/>
              <a:t>9 514 573,34 zł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C0C3C175-CB3F-220C-1A1F-E80379D514A1}"/>
              </a:ext>
            </a:extLst>
          </p:cNvPr>
          <p:cNvSpPr txBox="1"/>
          <p:nvPr/>
        </p:nvSpPr>
        <p:spPr>
          <a:xfrm>
            <a:off x="3756666" y="367189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dirty="0"/>
              <a:t>8 087 387,33 zł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E9A15B7F-C7A4-03CB-0041-620D413F270A}"/>
              </a:ext>
            </a:extLst>
          </p:cNvPr>
          <p:cNvSpPr txBox="1"/>
          <p:nvPr/>
        </p:nvSpPr>
        <p:spPr>
          <a:xfrm>
            <a:off x="3869641" y="412645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>
                <a:solidFill>
                  <a:srgbClr val="000000"/>
                </a:solidFill>
                <a:latin typeface="Calibri" panose="020F0502020204030204"/>
              </a:rPr>
              <a:t> 85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%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9FC93D22-3859-4355-E506-2EFA51A10466}"/>
              </a:ext>
            </a:extLst>
          </p:cNvPr>
          <p:cNvSpPr txBox="1"/>
          <p:nvPr/>
        </p:nvSpPr>
        <p:spPr>
          <a:xfrm>
            <a:off x="2902350" y="4440004"/>
            <a:ext cx="4243756" cy="464871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pl-PL" dirty="0"/>
              <a:t>1 stycznia 2026 r. – 31 czerwca 2028 r. 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881FB4EE-4395-7984-F4BF-1EF8D21B4E0B}"/>
              </a:ext>
            </a:extLst>
          </p:cNvPr>
          <p:cNvSpPr txBox="1"/>
          <p:nvPr/>
        </p:nvSpPr>
        <p:spPr>
          <a:xfrm>
            <a:off x="1113883" y="5266724"/>
            <a:ext cx="8982909" cy="1963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pl-PL" sz="1600" dirty="0"/>
              <a:t>W ramach projektu zaplanowano następujące działania: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sz="1600" dirty="0"/>
              <a:t>Budowa kanalizacji deszczowej - długość 1,46 km;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sz="1600" dirty="0"/>
              <a:t>Utworzenie ogrodu deszczowego;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sz="1600" dirty="0"/>
              <a:t>Budowa zbiornika retencyjnego – pojemność 6 500 m3.</a:t>
            </a:r>
          </a:p>
          <a:p>
            <a:pPr>
              <a:lnSpc>
                <a:spcPct val="110000"/>
              </a:lnSpc>
            </a:pPr>
            <a:r>
              <a:rPr lang="pl-PL" sz="1600" dirty="0"/>
              <a:t>Głównym celem projektu jest zwiększenie retencji wody, poprawa gospodarki wodnej, ochrona środowiska oraz poprawa jakości życia mieszkańców Gminy Miejskiej Łeba.</a:t>
            </a:r>
          </a:p>
          <a:p>
            <a:endParaRPr lang="pl-PL" sz="1600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B3DCEEF-52B1-8B12-7216-9F4B6347A1E7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1" b="9558"/>
          <a:stretch/>
        </p:blipFill>
        <p:spPr>
          <a:xfrm>
            <a:off x="6971147" y="2956475"/>
            <a:ext cx="2930717" cy="2169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062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B5A25-85DB-D57F-8F0F-09A5460C8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19">
            <a:extLst>
              <a:ext uri="{FF2B5EF4-FFF2-40B4-BE49-F238E27FC236}">
                <a16:creationId xmlns:a16="http://schemas.microsoft.com/office/drawing/2014/main" id="{1B0C2AC1-A9B1-984F-E964-5F3ACFC214A0}"/>
              </a:ext>
            </a:extLst>
          </p:cNvPr>
          <p:cNvSpPr/>
          <p:nvPr/>
        </p:nvSpPr>
        <p:spPr>
          <a:xfrm>
            <a:off x="493" y="1620254"/>
            <a:ext cx="10691813" cy="10236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5E81E115-FFD7-B709-132F-F53464E44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193" y="318330"/>
            <a:ext cx="8856886" cy="606402"/>
          </a:xfrm>
        </p:spPr>
        <p:txBody>
          <a:bodyPr>
            <a:noAutofit/>
          </a:bodyPr>
          <a:lstStyle/>
          <a:p>
            <a:pPr>
              <a:lnSpc>
                <a:spcPts val="2500"/>
              </a:lnSpc>
            </a:pPr>
            <a:r>
              <a:rPr lang="pl-PL" sz="2000" dirty="0"/>
              <a:t>Działanie 2.11 Przystosowanie do zmian klimatu– ZIT poza terenem obszaru metropolitalnego</a:t>
            </a:r>
            <a:br>
              <a:rPr lang="pl-PL" sz="2400" dirty="0"/>
            </a:br>
            <a:br>
              <a:rPr lang="pl-PL" sz="2400" dirty="0"/>
            </a:br>
            <a:endParaRPr lang="pl-PL" sz="2400" dirty="0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7FE1335B-85F6-6DB9-9558-E446721CBA37}"/>
              </a:ext>
            </a:extLst>
          </p:cNvPr>
          <p:cNvSpPr/>
          <p:nvPr/>
        </p:nvSpPr>
        <p:spPr>
          <a:xfrm>
            <a:off x="984261" y="1075471"/>
            <a:ext cx="18573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Wnioskodawca: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D2FC19D-077C-00C1-0B69-B7632521445C}"/>
              </a:ext>
            </a:extLst>
          </p:cNvPr>
          <p:cNvSpPr/>
          <p:nvPr/>
        </p:nvSpPr>
        <p:spPr>
          <a:xfrm>
            <a:off x="1115842" y="2783342"/>
            <a:ext cx="30096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Wartość ogółem: 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51AA3C26-D825-ABD2-36D8-453687674999}"/>
              </a:ext>
            </a:extLst>
          </p:cNvPr>
          <p:cNvSpPr/>
          <p:nvPr/>
        </p:nvSpPr>
        <p:spPr>
          <a:xfrm>
            <a:off x="1113883" y="3220226"/>
            <a:ext cx="38232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Wydatki kwalifikowalne: 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84528117-2996-A291-82E4-546BDCCA05A3}"/>
              </a:ext>
            </a:extLst>
          </p:cNvPr>
          <p:cNvSpPr/>
          <p:nvPr/>
        </p:nvSpPr>
        <p:spPr>
          <a:xfrm>
            <a:off x="1113883" y="3657163"/>
            <a:ext cx="27421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Kwota dofinansowania: 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BE44F3A-35CA-2D86-CD7E-296B0E117D83}"/>
              </a:ext>
            </a:extLst>
          </p:cNvPr>
          <p:cNvSpPr/>
          <p:nvPr/>
        </p:nvSpPr>
        <p:spPr>
          <a:xfrm>
            <a:off x="1113883" y="4096445"/>
            <a:ext cx="28516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Poziom dofinansowania: 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B3EE7D80-77F3-EA12-B47F-0B570F0DCB8A}"/>
              </a:ext>
            </a:extLst>
          </p:cNvPr>
          <p:cNvSpPr/>
          <p:nvPr/>
        </p:nvSpPr>
        <p:spPr>
          <a:xfrm>
            <a:off x="1113883" y="4515647"/>
            <a:ext cx="19180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Okres realizacji: 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3500C22B-02CB-691E-8DA8-A5451EF239E5}"/>
              </a:ext>
            </a:extLst>
          </p:cNvPr>
          <p:cNvSpPr txBox="1"/>
          <p:nvPr/>
        </p:nvSpPr>
        <p:spPr>
          <a:xfrm>
            <a:off x="2902350" y="1100914"/>
            <a:ext cx="6331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pl-PL" dirty="0"/>
              <a:t>POWIŚLAŃSKA REGIONALNA AGENCJA ZARZĄDZANIA ENERGIĄ </a:t>
            </a:r>
            <a:endParaRPr lang="pl-PL" dirty="0">
              <a:solidFill>
                <a:srgbClr val="000000"/>
              </a:solidFill>
            </a:endParaRP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ADF6AF7A-D62D-9932-332E-0D9179D22A0B}"/>
              </a:ext>
            </a:extLst>
          </p:cNvPr>
          <p:cNvSpPr txBox="1"/>
          <p:nvPr/>
        </p:nvSpPr>
        <p:spPr>
          <a:xfrm>
            <a:off x="881411" y="1878791"/>
            <a:ext cx="9505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„</a:t>
            </a:r>
            <a:r>
              <a:rPr lang="pl-PL" dirty="0">
                <a:solidFill>
                  <a:schemeClr val="bg1"/>
                </a:solidFill>
              </a:rPr>
              <a:t>ZAKUP I MONTAŻ INDYWIDUALNYCH SYSTEMÓW MAŁEJ RETENCJI NA TERENIE MOF KWIDZYNA</a:t>
            </a:r>
            <a:r>
              <a:rPr lang="pl-PL" dirty="0">
                <a:solidFill>
                  <a:srgbClr val="FFFFFF"/>
                </a:solidFill>
              </a:rPr>
              <a:t>”</a:t>
            </a:r>
            <a:endParaRPr kumimoji="0" lang="pl-PL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65730D68-42E9-D4D3-9735-FB5F4E9964AE}"/>
              </a:ext>
            </a:extLst>
          </p:cNvPr>
          <p:cNvSpPr txBox="1"/>
          <p:nvPr/>
        </p:nvSpPr>
        <p:spPr>
          <a:xfrm>
            <a:off x="3035711" y="280930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dirty="0"/>
              <a:t>4 941 697,20 zł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EB7015FE-ED6C-E1A4-CBF8-FAFC30035566}"/>
              </a:ext>
            </a:extLst>
          </p:cNvPr>
          <p:cNvSpPr txBox="1"/>
          <p:nvPr/>
        </p:nvSpPr>
        <p:spPr>
          <a:xfrm>
            <a:off x="3824647" y="324336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dirty="0"/>
              <a:t>4 017 640,00 zł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AB8A0393-3374-17AC-403A-34F5C03E7215}"/>
              </a:ext>
            </a:extLst>
          </p:cNvPr>
          <p:cNvSpPr txBox="1"/>
          <p:nvPr/>
        </p:nvSpPr>
        <p:spPr>
          <a:xfrm>
            <a:off x="3756666" y="367189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dirty="0"/>
              <a:t>3 414 994,00 zł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2366B3BF-6BF6-FB12-F289-E7A25C351802}"/>
              </a:ext>
            </a:extLst>
          </p:cNvPr>
          <p:cNvSpPr txBox="1"/>
          <p:nvPr/>
        </p:nvSpPr>
        <p:spPr>
          <a:xfrm>
            <a:off x="3869641" y="412645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>
                <a:solidFill>
                  <a:srgbClr val="000000"/>
                </a:solidFill>
                <a:latin typeface="Calibri" panose="020F0502020204030204"/>
              </a:rPr>
              <a:t> 85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%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8CD5BEA0-13F3-6DF2-0B3D-1D71165705A0}"/>
              </a:ext>
            </a:extLst>
          </p:cNvPr>
          <p:cNvSpPr txBox="1"/>
          <p:nvPr/>
        </p:nvSpPr>
        <p:spPr>
          <a:xfrm>
            <a:off x="2902350" y="4440004"/>
            <a:ext cx="4243756" cy="464871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pl-PL" dirty="0"/>
              <a:t>1 stycznia 2027 r. – 31 grudnia 2028 r. </a:t>
            </a: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7510D525-626D-AD7F-05A3-A791253B5F7D}"/>
              </a:ext>
            </a:extLst>
          </p:cNvPr>
          <p:cNvSpPr txBox="1"/>
          <p:nvPr/>
        </p:nvSpPr>
        <p:spPr>
          <a:xfrm>
            <a:off x="1113883" y="4960539"/>
            <a:ext cx="8894837" cy="277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pl-PL" sz="1600" dirty="0"/>
              <a:t>Główne cele i elementy projektu obejmują: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sz="1600" dirty="0"/>
              <a:t>Zatrzymywanie i gromadzenie wody: Montaż systemów rynnowych, </a:t>
            </a:r>
            <a:r>
              <a:rPr lang="pl-PL" sz="1600" dirty="0" err="1"/>
              <a:t>odwodnień</a:t>
            </a:r>
            <a:r>
              <a:rPr lang="pl-PL" sz="1600" dirty="0"/>
              <a:t> oraz zbiorników retencyjnych (naziemnych, podziemnych i otwartych).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sz="1600" dirty="0"/>
              <a:t>Naturalne wsparcie środowiska: Wprowadzenie rozwiązań infiltracyjnych (studnie chłonne, skrzynki rozsączające, drenaże) oraz wymiana nawierzchni nieprzepuszczalnych na przepuszczalne.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sz="1600" dirty="0"/>
              <a:t>Zieloną infrastrukturę: Tworzenie ogrodów deszczowych, nasadzenia roślinności hydrofitowej oraz zazielenianie terenów, co poprawia mikroklimat.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sz="1600" dirty="0"/>
              <a:t>Oszczędność i ekologię: Wykorzystanie zebranej deszczówki do podlewania zieleni i celów gospodarczych, co zmniejsza zużycie wody pitnej.</a:t>
            </a:r>
          </a:p>
          <a:p>
            <a:endParaRPr lang="pl-PL" sz="1600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66E19CCD-F160-D6A4-5969-7D3CBDED0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1318" y="2719441"/>
            <a:ext cx="3640533" cy="2274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165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6B31A-FD09-8CB1-690E-0FD2AD790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19">
            <a:extLst>
              <a:ext uri="{FF2B5EF4-FFF2-40B4-BE49-F238E27FC236}">
                <a16:creationId xmlns:a16="http://schemas.microsoft.com/office/drawing/2014/main" id="{44208598-F6DF-8F14-FAAE-FDF721603F95}"/>
              </a:ext>
            </a:extLst>
          </p:cNvPr>
          <p:cNvSpPr/>
          <p:nvPr/>
        </p:nvSpPr>
        <p:spPr>
          <a:xfrm>
            <a:off x="0" y="1620986"/>
            <a:ext cx="10691813" cy="9524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2EC74B7D-12AC-E32C-9B08-DC6710147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193" y="335213"/>
            <a:ext cx="8856886" cy="60640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l-PL" sz="2000" dirty="0"/>
              <a:t>Działanie 3.3 Mobilność miejska – ZIT poza terenem obszaru metropolitalnego</a:t>
            </a:r>
            <a:br>
              <a:rPr lang="pl-PL" sz="2400" dirty="0"/>
            </a:br>
            <a:br>
              <a:rPr lang="pl-PL" sz="2400" dirty="0"/>
            </a:br>
            <a:endParaRPr lang="pl-PL" sz="2400" dirty="0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1CEA06DD-EB7F-EA53-5F4F-BF5AB5EC06F4}"/>
              </a:ext>
            </a:extLst>
          </p:cNvPr>
          <p:cNvSpPr/>
          <p:nvPr/>
        </p:nvSpPr>
        <p:spPr>
          <a:xfrm>
            <a:off x="984261" y="1075471"/>
            <a:ext cx="18573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Wnioskodawca: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09DE7E84-7805-789F-71A2-E18A02E345B0}"/>
              </a:ext>
            </a:extLst>
          </p:cNvPr>
          <p:cNvSpPr/>
          <p:nvPr/>
        </p:nvSpPr>
        <p:spPr>
          <a:xfrm>
            <a:off x="1115842" y="2783342"/>
            <a:ext cx="30096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Wartość ogółem: 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F4BDF2DD-5A6D-1EC2-471F-E2ADDEDBFF4C}"/>
              </a:ext>
            </a:extLst>
          </p:cNvPr>
          <p:cNvSpPr/>
          <p:nvPr/>
        </p:nvSpPr>
        <p:spPr>
          <a:xfrm>
            <a:off x="1113883" y="3220226"/>
            <a:ext cx="38232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Wydatki kwalifikowalne: 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FB172B05-A48E-129F-55FE-3B4380B0ABAB}"/>
              </a:ext>
            </a:extLst>
          </p:cNvPr>
          <p:cNvSpPr/>
          <p:nvPr/>
        </p:nvSpPr>
        <p:spPr>
          <a:xfrm>
            <a:off x="1113883" y="3657163"/>
            <a:ext cx="27421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Kwota dofinansowania: 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1E417235-F311-FA5C-BCF6-ECF01661B851}"/>
              </a:ext>
            </a:extLst>
          </p:cNvPr>
          <p:cNvSpPr/>
          <p:nvPr/>
        </p:nvSpPr>
        <p:spPr>
          <a:xfrm>
            <a:off x="1113883" y="4096445"/>
            <a:ext cx="28516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Poziom dofinansowania: 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213816FB-0317-64DE-1D8C-D369092DACC7}"/>
              </a:ext>
            </a:extLst>
          </p:cNvPr>
          <p:cNvSpPr/>
          <p:nvPr/>
        </p:nvSpPr>
        <p:spPr>
          <a:xfrm>
            <a:off x="1113883" y="4515647"/>
            <a:ext cx="19180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Okres realizacji: 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73CB9D42-DE56-CA0C-2B7E-DA6C467742C0}"/>
              </a:ext>
            </a:extLst>
          </p:cNvPr>
          <p:cNvSpPr txBox="1"/>
          <p:nvPr/>
        </p:nvSpPr>
        <p:spPr>
          <a:xfrm>
            <a:off x="2902350" y="110091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pl-PL" dirty="0"/>
              <a:t>Powiat Chojnicki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C1E15674-8107-B0D6-408E-7AC657A142B6}"/>
              </a:ext>
            </a:extLst>
          </p:cNvPr>
          <p:cNvSpPr txBox="1"/>
          <p:nvPr/>
        </p:nvSpPr>
        <p:spPr>
          <a:xfrm>
            <a:off x="984261" y="1811170"/>
            <a:ext cx="8818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</a:t>
            </a:r>
            <a:r>
              <a:rPr lang="pl-PL" cap="all" dirty="0">
                <a:solidFill>
                  <a:schemeClr val="bg1"/>
                </a:solidFill>
              </a:rPr>
              <a:t>Przebudowa drogi pieszo-rowerowej przy ulicy Leśnej w Chojnicach</a:t>
            </a:r>
            <a:r>
              <a:rPr lang="pl-PL" dirty="0">
                <a:solidFill>
                  <a:srgbClr val="FFFFFF"/>
                </a:solidFill>
                <a:latin typeface="Calibri" panose="020F0502020204030204"/>
              </a:rPr>
              <a:t>”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34293F24-A17F-43E5-3A43-EDCA8935EC55}"/>
              </a:ext>
            </a:extLst>
          </p:cNvPr>
          <p:cNvSpPr txBox="1"/>
          <p:nvPr/>
        </p:nvSpPr>
        <p:spPr>
          <a:xfrm>
            <a:off x="3035711" y="280930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dirty="0"/>
              <a:t>1 634 133,04 zł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7B3DF62E-AD4F-59D0-92A0-68762FAA2F5C}"/>
              </a:ext>
            </a:extLst>
          </p:cNvPr>
          <p:cNvSpPr txBox="1"/>
          <p:nvPr/>
        </p:nvSpPr>
        <p:spPr>
          <a:xfrm>
            <a:off x="3824647" y="324336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dirty="0"/>
              <a:t>1 239 006,81 zł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5E80D66E-09BA-6462-8970-994F661553E7}"/>
              </a:ext>
            </a:extLst>
          </p:cNvPr>
          <p:cNvSpPr txBox="1"/>
          <p:nvPr/>
        </p:nvSpPr>
        <p:spPr>
          <a:xfrm>
            <a:off x="3756666" y="367189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dirty="0"/>
              <a:t>695 689,99 zł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7D838A27-58B9-2FF1-FA71-2673D8CF3402}"/>
              </a:ext>
            </a:extLst>
          </p:cNvPr>
          <p:cNvSpPr txBox="1"/>
          <p:nvPr/>
        </p:nvSpPr>
        <p:spPr>
          <a:xfrm>
            <a:off x="3849991" y="4121776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>
                <a:solidFill>
                  <a:srgbClr val="000000"/>
                </a:solidFill>
                <a:latin typeface="Calibri" panose="020F0502020204030204"/>
              </a:rPr>
              <a:t> 56,15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%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922C92AA-7052-7F64-01BB-1D3C8BB93EEA}"/>
              </a:ext>
            </a:extLst>
          </p:cNvPr>
          <p:cNvSpPr txBox="1"/>
          <p:nvPr/>
        </p:nvSpPr>
        <p:spPr>
          <a:xfrm>
            <a:off x="2902350" y="4440004"/>
            <a:ext cx="3823903" cy="464871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pl-PL" dirty="0"/>
              <a:t>1 czerwca 2026 r. – 30 czerwca 2027</a:t>
            </a:r>
            <a:r>
              <a:rPr lang="pt-BR" dirty="0"/>
              <a:t> r.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6668CAAF-1901-D40D-903F-D80505927A41}"/>
              </a:ext>
            </a:extLst>
          </p:cNvPr>
          <p:cNvSpPr txBox="1"/>
          <p:nvPr/>
        </p:nvSpPr>
        <p:spPr>
          <a:xfrm>
            <a:off x="1113883" y="5168714"/>
            <a:ext cx="8984551" cy="1934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buNone/>
            </a:pPr>
            <a:r>
              <a:rPr lang="pl-PL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Przedmiotem planowanego projektu jest budowa drogi dla ruchu rowerowego przy ulicy Leśnej w Chojnicach na odcinku od skrzyżowania z ul. Bytowską (DW212) do zjazdu na teren lotniska dla helikoptera przy Szpitalu Specjalistycznym w Chojnicach.</a:t>
            </a:r>
            <a:endParaRPr lang="pl-PL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buNone/>
            </a:pPr>
            <a:r>
              <a:rPr lang="pl-PL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 ramach przedmiotowej inwestycji wybudowana zostanie:</a:t>
            </a:r>
            <a:endParaRPr lang="pl-PL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droga dla rowerów o długości 225 m,</a:t>
            </a:r>
            <a:endParaRPr lang="pl-PL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0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pl-PL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droga dla pieszych i rowerów długości 181 m.</a:t>
            </a:r>
            <a:endParaRPr lang="pl-PL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49BD04B6-DB10-7157-0763-CA828C722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3745" y="2718803"/>
            <a:ext cx="2742161" cy="2398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60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D5C99-345A-D7F4-AEF0-5F6853F17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19">
            <a:extLst>
              <a:ext uri="{FF2B5EF4-FFF2-40B4-BE49-F238E27FC236}">
                <a16:creationId xmlns:a16="http://schemas.microsoft.com/office/drawing/2014/main" id="{5A71B9E1-A544-8F87-7E3D-138227B1DA66}"/>
              </a:ext>
            </a:extLst>
          </p:cNvPr>
          <p:cNvSpPr/>
          <p:nvPr/>
        </p:nvSpPr>
        <p:spPr>
          <a:xfrm>
            <a:off x="0" y="1620986"/>
            <a:ext cx="10691813" cy="9524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93F3CC7A-ADC0-F65E-7BEA-10C453954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193" y="335213"/>
            <a:ext cx="8856886" cy="60640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l-PL" sz="2000" dirty="0"/>
              <a:t>Działanie 3.3 Mobilność miejska – ZIT poza terenem obszaru metropolitalnego</a:t>
            </a:r>
            <a:br>
              <a:rPr lang="pl-PL" sz="2400" dirty="0"/>
            </a:br>
            <a:br>
              <a:rPr lang="pl-PL" sz="2400" dirty="0"/>
            </a:br>
            <a:endParaRPr lang="pl-PL" sz="2400" dirty="0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68B77BEF-FBD0-46B3-2E11-4187B1BF1AC7}"/>
              </a:ext>
            </a:extLst>
          </p:cNvPr>
          <p:cNvSpPr/>
          <p:nvPr/>
        </p:nvSpPr>
        <p:spPr>
          <a:xfrm>
            <a:off x="984261" y="1075471"/>
            <a:ext cx="18573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Wnioskodawca: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777ACC2B-0DAE-A4A0-294A-4E5FDD8716AA}"/>
              </a:ext>
            </a:extLst>
          </p:cNvPr>
          <p:cNvSpPr/>
          <p:nvPr/>
        </p:nvSpPr>
        <p:spPr>
          <a:xfrm>
            <a:off x="1115842" y="2783342"/>
            <a:ext cx="30096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Wartość ogółem: 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ED507722-5ADF-57AF-E35C-42852B0D6059}"/>
              </a:ext>
            </a:extLst>
          </p:cNvPr>
          <p:cNvSpPr/>
          <p:nvPr/>
        </p:nvSpPr>
        <p:spPr>
          <a:xfrm>
            <a:off x="1113883" y="3220226"/>
            <a:ext cx="38232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Wydatki kwalifikowalne: 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84FA5C78-CAB8-9244-B2A9-BA932CC26261}"/>
              </a:ext>
            </a:extLst>
          </p:cNvPr>
          <p:cNvSpPr/>
          <p:nvPr/>
        </p:nvSpPr>
        <p:spPr>
          <a:xfrm>
            <a:off x="1113883" y="3657163"/>
            <a:ext cx="27421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Kwota dofinansowania: 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4DB602C0-ED2D-57D6-A164-2FEE86305097}"/>
              </a:ext>
            </a:extLst>
          </p:cNvPr>
          <p:cNvSpPr/>
          <p:nvPr/>
        </p:nvSpPr>
        <p:spPr>
          <a:xfrm>
            <a:off x="1113883" y="4096445"/>
            <a:ext cx="28516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Poziom dofinansowania: 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477A63DB-EEA3-C507-1AA1-F143D732877A}"/>
              </a:ext>
            </a:extLst>
          </p:cNvPr>
          <p:cNvSpPr/>
          <p:nvPr/>
        </p:nvSpPr>
        <p:spPr>
          <a:xfrm>
            <a:off x="1113883" y="4515647"/>
            <a:ext cx="19180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Okres realizacji: </a:t>
            </a: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AAAE4C34-FF2C-FC8B-4627-BC307195A732}"/>
              </a:ext>
            </a:extLst>
          </p:cNvPr>
          <p:cNvSpPr txBox="1"/>
          <p:nvPr/>
        </p:nvSpPr>
        <p:spPr>
          <a:xfrm>
            <a:off x="2902350" y="110091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pl-PL" dirty="0"/>
              <a:t>Gmina Nowy Staw</a:t>
            </a:r>
            <a:endParaRPr lang="pl-PL" dirty="0">
              <a:solidFill>
                <a:srgbClr val="000000"/>
              </a:solidFill>
            </a:endParaRP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A12676FD-D6FF-D2CA-2378-7B4D15E26137}"/>
              </a:ext>
            </a:extLst>
          </p:cNvPr>
          <p:cNvSpPr txBox="1"/>
          <p:nvPr/>
        </p:nvSpPr>
        <p:spPr>
          <a:xfrm>
            <a:off x="1029193" y="1760959"/>
            <a:ext cx="88183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</a:t>
            </a:r>
            <a:r>
              <a:rPr lang="pl-PL" dirty="0">
                <a:solidFill>
                  <a:schemeClr val="bg1"/>
                </a:solidFill>
              </a:rPr>
              <a:t>BUDOWA DROGI ROWEROWEJ WZDŁUŻ DROGI POWIATOWEJ 2340G NA ODCINKU NOWY STAW-BRZÓZKI DO GRANICY Z GMINĄ NOWY DWÓR GDAŃSKI</a:t>
            </a:r>
            <a:r>
              <a:rPr lang="pl-PL" dirty="0">
                <a:solidFill>
                  <a:srgbClr val="FFFFFF"/>
                </a:solidFill>
                <a:latin typeface="Calibri" panose="020F0502020204030204"/>
              </a:rPr>
              <a:t>”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24AD2BB8-5109-3963-6829-EDFCE69ACB32}"/>
              </a:ext>
            </a:extLst>
          </p:cNvPr>
          <p:cNvSpPr txBox="1"/>
          <p:nvPr/>
        </p:nvSpPr>
        <p:spPr>
          <a:xfrm>
            <a:off x="3035711" y="280930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dirty="0"/>
              <a:t>7 649 321,21 zł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F4B80F4C-ECD6-F596-2245-B0762C63C92A}"/>
              </a:ext>
            </a:extLst>
          </p:cNvPr>
          <p:cNvSpPr txBox="1"/>
          <p:nvPr/>
        </p:nvSpPr>
        <p:spPr>
          <a:xfrm>
            <a:off x="3824647" y="324336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dirty="0"/>
              <a:t>6 218 960,33 zł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AB6D1B1D-6047-B49F-0722-784DB7EE003F}"/>
              </a:ext>
            </a:extLst>
          </p:cNvPr>
          <p:cNvSpPr txBox="1"/>
          <p:nvPr/>
        </p:nvSpPr>
        <p:spPr>
          <a:xfrm>
            <a:off x="3756666" y="367189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dirty="0"/>
              <a:t>5 241 217,69 zł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A6B150BA-E5CE-760B-94BD-C29552231A77}"/>
              </a:ext>
            </a:extLst>
          </p:cNvPr>
          <p:cNvSpPr txBox="1"/>
          <p:nvPr/>
        </p:nvSpPr>
        <p:spPr>
          <a:xfrm>
            <a:off x="3849991" y="4121776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>
                <a:solidFill>
                  <a:srgbClr val="000000"/>
                </a:solidFill>
                <a:latin typeface="Calibri" panose="020F0502020204030204"/>
              </a:rPr>
              <a:t> 84,28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%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28BE67E6-8DE8-F42C-CDB4-C48ABEA827FA}"/>
              </a:ext>
            </a:extLst>
          </p:cNvPr>
          <p:cNvSpPr txBox="1"/>
          <p:nvPr/>
        </p:nvSpPr>
        <p:spPr>
          <a:xfrm>
            <a:off x="2902350" y="4440004"/>
            <a:ext cx="4243756" cy="464871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pl-PL" dirty="0"/>
              <a:t>15 stycznia 2027 r. – 31 października 2027 r. 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26AC60E2-6066-FE44-AB46-D948CC62AC23}"/>
              </a:ext>
            </a:extLst>
          </p:cNvPr>
          <p:cNvSpPr txBox="1"/>
          <p:nvPr/>
        </p:nvSpPr>
        <p:spPr>
          <a:xfrm>
            <a:off x="1115525" y="5242285"/>
            <a:ext cx="8982909" cy="1531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pl-PL" sz="1600" dirty="0"/>
              <a:t>Zakres projektu obejmuje budowę 4,4 km drogi rowerowej wraz budową i przebudową oświetlenia. Będzie ona prowadziła wzdłuż drogi powiatowej 2340G od skrzyżowania ulicy Żuławskiej i Gdańskiej w Nowym Stawie w kierunku miejscowości Brzózki, biegnąc przez całą miejscowość, a następnie dochodząc do granicy z powiatem nowodworskim.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3123F369-5036-246B-9349-D90003B68F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764" y="2573398"/>
            <a:ext cx="3009670" cy="261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22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rostokąt 31">
            <a:extLst>
              <a:ext uri="{FF2B5EF4-FFF2-40B4-BE49-F238E27FC236}">
                <a16:creationId xmlns:a16="http://schemas.microsoft.com/office/drawing/2014/main" id="{66ED323A-A862-43F7-B2B4-382D8B6D8E4D}"/>
              </a:ext>
            </a:extLst>
          </p:cNvPr>
          <p:cNvSpPr/>
          <p:nvPr/>
        </p:nvSpPr>
        <p:spPr>
          <a:xfrm>
            <a:off x="5633938" y="6601559"/>
            <a:ext cx="4391635" cy="9614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9834BC53-4895-4739-886E-227466F2C09C}"/>
              </a:ext>
            </a:extLst>
          </p:cNvPr>
          <p:cNvSpPr/>
          <p:nvPr/>
        </p:nvSpPr>
        <p:spPr>
          <a:xfrm>
            <a:off x="0" y="1416616"/>
            <a:ext cx="10698751" cy="9614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4" y="359835"/>
            <a:ext cx="8856886" cy="1080001"/>
          </a:xfrm>
        </p:spPr>
        <p:txBody>
          <a:bodyPr>
            <a:noAutofit/>
          </a:bodyPr>
          <a:lstStyle/>
          <a:p>
            <a:r>
              <a:rPr lang="pl-PL" sz="2400" dirty="0"/>
              <a:t>Działanie 6.9 Infrastruktura zdrowia</a:t>
            </a:r>
            <a:br>
              <a:rPr lang="pl-PL" sz="2400" dirty="0"/>
            </a:br>
            <a:br>
              <a:rPr lang="pl-PL" sz="2400" cap="all" dirty="0"/>
            </a:br>
            <a:endParaRPr lang="pl-PL" sz="24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AC9AC38-9DEA-4AE6-A16D-10E49FAEB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524" y="1007151"/>
            <a:ext cx="8640382" cy="6552524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spcAft>
                <a:spcPts val="1800"/>
              </a:spcAft>
              <a:buSzPct val="70000"/>
              <a:buNone/>
            </a:pPr>
            <a:r>
              <a:rPr lang="pl-PL" b="1" dirty="0">
                <a:solidFill>
                  <a:srgbClr val="002060"/>
                </a:solidFill>
              </a:rPr>
              <a:t>Wnioskodawca</a:t>
            </a:r>
            <a:r>
              <a:rPr lang="pl-PL" dirty="0">
                <a:solidFill>
                  <a:srgbClr val="002060"/>
                </a:solidFill>
              </a:rPr>
              <a:t>: </a:t>
            </a:r>
            <a:r>
              <a:rPr lang="pl-PL" dirty="0"/>
              <a:t>Gmina Chojnice</a:t>
            </a:r>
          </a:p>
          <a:p>
            <a:pPr marL="0" indent="0">
              <a:spcBef>
                <a:spcPts val="1200"/>
              </a:spcBef>
              <a:spcAft>
                <a:spcPts val="1800"/>
              </a:spcAft>
              <a:buSzPct val="70000"/>
              <a:buNone/>
            </a:pPr>
            <a:br>
              <a:rPr lang="pl-PL" b="1" dirty="0">
                <a:solidFill>
                  <a:srgbClr val="002060"/>
                </a:solidFill>
              </a:rPr>
            </a:br>
            <a:endParaRPr lang="pl-PL" b="1" dirty="0">
              <a:solidFill>
                <a:srgbClr val="002060"/>
              </a:solidFill>
            </a:endParaRPr>
          </a:p>
          <a:p>
            <a:pPr marL="0" indent="0">
              <a:lnSpc>
                <a:spcPts val="1600"/>
              </a:lnSpc>
              <a:spcBef>
                <a:spcPts val="1200"/>
              </a:spcBef>
              <a:spcAft>
                <a:spcPts val="1800"/>
              </a:spcAft>
              <a:buSzPct val="70000"/>
              <a:buNone/>
            </a:pPr>
            <a:r>
              <a:rPr lang="pl-PL" b="1" dirty="0">
                <a:solidFill>
                  <a:srgbClr val="002060"/>
                </a:solidFill>
              </a:rPr>
              <a:t>Wartość ogółem projektu</a:t>
            </a:r>
            <a:r>
              <a:rPr lang="pl-PL" dirty="0"/>
              <a:t>: 1 928 742,84 zł</a:t>
            </a:r>
          </a:p>
          <a:p>
            <a:pPr marL="0" indent="0">
              <a:lnSpc>
                <a:spcPts val="1600"/>
              </a:lnSpc>
              <a:spcBef>
                <a:spcPts val="600"/>
              </a:spcBef>
              <a:spcAft>
                <a:spcPts val="1200"/>
              </a:spcAft>
              <a:buSzPct val="70000"/>
              <a:buNone/>
            </a:pPr>
            <a:r>
              <a:rPr lang="pl-PL" b="1" dirty="0">
                <a:solidFill>
                  <a:srgbClr val="002060"/>
                </a:solidFill>
              </a:rPr>
              <a:t>Wydatki kwalifikowalne projektu</a:t>
            </a:r>
            <a:r>
              <a:rPr lang="pl-PL" dirty="0">
                <a:solidFill>
                  <a:srgbClr val="002060"/>
                </a:solidFill>
              </a:rPr>
              <a:t>: </a:t>
            </a:r>
            <a:r>
              <a:rPr lang="pl-PL" dirty="0"/>
              <a:t>1 737 741,07 zł</a:t>
            </a:r>
          </a:p>
          <a:p>
            <a:pPr marL="0" indent="0">
              <a:lnSpc>
                <a:spcPts val="1600"/>
              </a:lnSpc>
              <a:spcBef>
                <a:spcPts val="600"/>
              </a:spcBef>
              <a:spcAft>
                <a:spcPts val="1200"/>
              </a:spcAft>
              <a:buSzPct val="70000"/>
              <a:buNone/>
            </a:pPr>
            <a:r>
              <a:rPr lang="pl-PL" b="1" dirty="0">
                <a:solidFill>
                  <a:srgbClr val="002060"/>
                </a:solidFill>
              </a:rPr>
              <a:t>Kwota dofinansowania</a:t>
            </a:r>
            <a:r>
              <a:rPr lang="pl-PL" dirty="0">
                <a:solidFill>
                  <a:srgbClr val="002060"/>
                </a:solidFill>
              </a:rPr>
              <a:t>: </a:t>
            </a:r>
            <a:r>
              <a:rPr lang="pl-PL" dirty="0"/>
              <a:t>1 283 408,18 zł</a:t>
            </a:r>
          </a:p>
          <a:p>
            <a:pPr marL="0" indent="0">
              <a:lnSpc>
                <a:spcPts val="1600"/>
              </a:lnSpc>
              <a:spcBef>
                <a:spcPts val="600"/>
              </a:spcBef>
              <a:spcAft>
                <a:spcPts val="1200"/>
              </a:spcAft>
              <a:buSzPct val="70000"/>
              <a:buNone/>
            </a:pPr>
            <a:r>
              <a:rPr lang="pl-PL" b="1" dirty="0">
                <a:solidFill>
                  <a:srgbClr val="002060"/>
                </a:solidFill>
              </a:rPr>
              <a:t>Poziom dofinansowania</a:t>
            </a:r>
            <a:r>
              <a:rPr lang="pl-PL" dirty="0">
                <a:solidFill>
                  <a:srgbClr val="002060"/>
                </a:solidFill>
              </a:rPr>
              <a:t>: 73,85</a:t>
            </a:r>
            <a:r>
              <a:rPr lang="pl-PL" dirty="0"/>
              <a:t> %</a:t>
            </a:r>
          </a:p>
          <a:p>
            <a:pPr marL="0" indent="0">
              <a:lnSpc>
                <a:spcPts val="1600"/>
              </a:lnSpc>
              <a:spcBef>
                <a:spcPts val="600"/>
              </a:spcBef>
              <a:spcAft>
                <a:spcPts val="1200"/>
              </a:spcAft>
              <a:buSzPct val="70000"/>
              <a:buNone/>
            </a:pPr>
            <a:r>
              <a:rPr lang="pl-PL" b="1" dirty="0">
                <a:solidFill>
                  <a:srgbClr val="002060"/>
                </a:solidFill>
              </a:rPr>
              <a:t>Okres realizacji</a:t>
            </a:r>
            <a:r>
              <a:rPr lang="pl-PL" dirty="0"/>
              <a:t>: 15.06.2026 r. – 31.12.2027 r.</a:t>
            </a:r>
          </a:p>
          <a:p>
            <a:pPr marL="0" indent="0">
              <a:spcBef>
                <a:spcPts val="600"/>
              </a:spcBef>
              <a:buSzPct val="70000"/>
              <a:buNone/>
            </a:pPr>
            <a:r>
              <a:rPr lang="pl-PL" dirty="0"/>
              <a:t>Projekt zakłada doposażenie 7 placówek</a:t>
            </a:r>
          </a:p>
          <a:p>
            <a:pPr marL="0" indent="0">
              <a:spcBef>
                <a:spcPts val="600"/>
              </a:spcBef>
              <a:buSzPct val="70000"/>
              <a:buNone/>
            </a:pPr>
            <a:r>
              <a:rPr lang="pl-PL" dirty="0"/>
              <a:t>medycznych w nowoczesny sprzęt diagnostyczny </a:t>
            </a:r>
          </a:p>
          <a:p>
            <a:pPr marL="0" indent="0">
              <a:spcBef>
                <a:spcPts val="600"/>
              </a:spcBef>
              <a:buSzPct val="70000"/>
              <a:buNone/>
            </a:pPr>
            <a:r>
              <a:rPr lang="pl-PL" dirty="0"/>
              <a:t>oraz uruchomienie mobilnych i stacjonarnych </a:t>
            </a:r>
          </a:p>
          <a:p>
            <a:pPr marL="0" indent="0">
              <a:spcBef>
                <a:spcPts val="600"/>
              </a:spcBef>
              <a:buSzPct val="70000"/>
              <a:buNone/>
            </a:pPr>
            <a:r>
              <a:rPr lang="pl-PL" dirty="0"/>
              <a:t>Punktów Diagnostycznych. Inwestycja obejmuje </a:t>
            </a:r>
          </a:p>
          <a:p>
            <a:pPr marL="0" indent="0">
              <a:spcBef>
                <a:spcPts val="600"/>
              </a:spcBef>
              <a:buSzPct val="70000"/>
              <a:buNone/>
            </a:pPr>
            <a:r>
              <a:rPr lang="pl-PL" dirty="0"/>
              <a:t>także modernizację infrastruktury IT i rozwój e-zdrowia, </a:t>
            </a:r>
          </a:p>
          <a:p>
            <a:pPr marL="0" indent="0">
              <a:spcBef>
                <a:spcPts val="600"/>
              </a:spcBef>
              <a:buSzPct val="70000"/>
              <a:buNone/>
            </a:pPr>
            <a:r>
              <a:rPr lang="pl-PL" dirty="0"/>
              <a:t>zwiększając dostępność i jakość świadczeń POZ.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0A034881-064A-46D9-8745-7D50BC95B665}"/>
              </a:ext>
            </a:extLst>
          </p:cNvPr>
          <p:cNvSpPr/>
          <p:nvPr/>
        </p:nvSpPr>
        <p:spPr>
          <a:xfrm>
            <a:off x="1385466" y="1493477"/>
            <a:ext cx="7920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800"/>
              </a:spcAft>
              <a:buSzPct val="70000"/>
            </a:pPr>
            <a:r>
              <a:rPr lang="pl-PL" sz="2400" b="1" dirty="0">
                <a:solidFill>
                  <a:schemeClr val="bg1"/>
                </a:solidFill>
              </a:rPr>
              <a:t>„WDROŻENIE NOWYCH TECHNOLOGII WSPIERAJĄCYCH OPIEKĘ MEDYCZNĄ W GMINIE CHOJNICE”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074BCC4-59DA-7C8E-869D-1D1003B2A7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5360" y="2486992"/>
            <a:ext cx="3096344" cy="4644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487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19">
            <a:extLst>
              <a:ext uri="{FF2B5EF4-FFF2-40B4-BE49-F238E27FC236}">
                <a16:creationId xmlns:a16="http://schemas.microsoft.com/office/drawing/2014/main" id="{9834BC53-4895-4739-886E-227466F2C09C}"/>
              </a:ext>
            </a:extLst>
          </p:cNvPr>
          <p:cNvSpPr/>
          <p:nvPr/>
        </p:nvSpPr>
        <p:spPr>
          <a:xfrm>
            <a:off x="6669" y="1439836"/>
            <a:ext cx="10698751" cy="7790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4" y="359835"/>
            <a:ext cx="8856886" cy="1080001"/>
          </a:xfrm>
        </p:spPr>
        <p:txBody>
          <a:bodyPr>
            <a:noAutofit/>
          </a:bodyPr>
          <a:lstStyle/>
          <a:p>
            <a:r>
              <a:rPr lang="pl-PL" sz="2000" dirty="0"/>
              <a:t>Działanie 7.1 Rewitalizacja zdegradowanych obszarów miejskich</a:t>
            </a:r>
            <a:br>
              <a:rPr lang="pl-PL" sz="2400" dirty="0"/>
            </a:br>
            <a:br>
              <a:rPr lang="pl-PL" sz="2400" dirty="0"/>
            </a:br>
            <a:br>
              <a:rPr lang="pl-PL" sz="2400" cap="all" dirty="0"/>
            </a:br>
            <a:endParaRPr lang="pl-PL" sz="24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AC9AC38-9DEA-4AE6-A16D-10E49FAEB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546" y="1007151"/>
            <a:ext cx="8856886" cy="6192689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500"/>
              </a:spcBef>
              <a:buNone/>
            </a:pPr>
            <a:r>
              <a:rPr lang="pl-PL" sz="1700" b="1" dirty="0">
                <a:solidFill>
                  <a:srgbClr val="002060"/>
                </a:solidFill>
              </a:rPr>
              <a:t>Wnioskodawca</a:t>
            </a:r>
            <a:r>
              <a:rPr lang="pl-PL" sz="1700" dirty="0">
                <a:solidFill>
                  <a:srgbClr val="002060"/>
                </a:solidFill>
              </a:rPr>
              <a:t>: </a:t>
            </a:r>
            <a:r>
              <a:rPr lang="pl-PL" sz="1700" dirty="0"/>
              <a:t>Gmina Miasta Wejherowa </a:t>
            </a:r>
          </a:p>
          <a:p>
            <a:pPr>
              <a:lnSpc>
                <a:spcPct val="115000"/>
              </a:lnSpc>
              <a:spcBef>
                <a:spcPts val="500"/>
              </a:spcBef>
              <a:buNone/>
            </a:pPr>
            <a:br>
              <a:rPr lang="pl-PL" sz="1700" dirty="0">
                <a:highlight>
                  <a:srgbClr val="FFFF00"/>
                </a:highlight>
              </a:rPr>
            </a:br>
            <a:endParaRPr lang="pl-PL" sz="1700" b="1" dirty="0">
              <a:solidFill>
                <a:srgbClr val="002060"/>
              </a:solidFill>
            </a:endParaRPr>
          </a:p>
          <a:p>
            <a:pPr marL="0" indent="0">
              <a:spcBef>
                <a:spcPts val="600"/>
              </a:spcBef>
              <a:spcAft>
                <a:spcPts val="1200"/>
              </a:spcAft>
              <a:buSzPct val="70000"/>
              <a:buNone/>
            </a:pPr>
            <a:br>
              <a:rPr lang="pl-PL" sz="1700" b="1" dirty="0">
                <a:solidFill>
                  <a:srgbClr val="002060"/>
                </a:solidFill>
              </a:rPr>
            </a:br>
            <a:r>
              <a:rPr lang="pl-PL" sz="1700" b="1" dirty="0">
                <a:solidFill>
                  <a:srgbClr val="002060"/>
                </a:solidFill>
              </a:rPr>
              <a:t>Wartość ogółem projektu</a:t>
            </a:r>
            <a:r>
              <a:rPr lang="pl-PL" sz="1700" dirty="0"/>
              <a:t>: 12 726 224,24 zł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buSzPct val="70000"/>
              <a:buNone/>
            </a:pPr>
            <a:r>
              <a:rPr lang="pl-PL" sz="1700" b="1" dirty="0">
                <a:solidFill>
                  <a:srgbClr val="002060"/>
                </a:solidFill>
              </a:rPr>
              <a:t>Wydatki kwalifikowalne projektu</a:t>
            </a:r>
            <a:r>
              <a:rPr lang="pl-PL" sz="1700" dirty="0">
                <a:solidFill>
                  <a:srgbClr val="002060"/>
                </a:solidFill>
              </a:rPr>
              <a:t>: </a:t>
            </a:r>
            <a:r>
              <a:rPr lang="pl-PL" sz="1700" dirty="0"/>
              <a:t>7 943 148,78 zł</a:t>
            </a:r>
          </a:p>
          <a:p>
            <a:pPr marL="0" indent="0"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buSzPct val="70000"/>
              <a:buNone/>
            </a:pPr>
            <a:r>
              <a:rPr lang="pl-PL" sz="1700" b="1" dirty="0">
                <a:solidFill>
                  <a:srgbClr val="002060"/>
                </a:solidFill>
              </a:rPr>
              <a:t>Kwota dofinansowania</a:t>
            </a:r>
            <a:r>
              <a:rPr lang="pl-PL" sz="1700" dirty="0">
                <a:solidFill>
                  <a:srgbClr val="002060"/>
                </a:solidFill>
              </a:rPr>
              <a:t>: </a:t>
            </a:r>
            <a:r>
              <a:rPr lang="pl-PL" sz="1700" dirty="0"/>
              <a:t>6 736 709,38 zł</a:t>
            </a:r>
          </a:p>
          <a:p>
            <a:pPr marL="0" indent="0">
              <a:lnSpc>
                <a:spcPts val="1600"/>
              </a:lnSpc>
              <a:spcBef>
                <a:spcPts val="600"/>
              </a:spcBef>
              <a:spcAft>
                <a:spcPts val="1200"/>
              </a:spcAft>
              <a:buSzPct val="70000"/>
              <a:buNone/>
            </a:pPr>
            <a:r>
              <a:rPr lang="pl-PL" sz="1700" b="1" dirty="0">
                <a:solidFill>
                  <a:srgbClr val="002060"/>
                </a:solidFill>
              </a:rPr>
              <a:t>Poziom dofinansowania</a:t>
            </a:r>
            <a:r>
              <a:rPr lang="pl-PL" sz="1700" dirty="0">
                <a:solidFill>
                  <a:srgbClr val="002060"/>
                </a:solidFill>
              </a:rPr>
              <a:t>: 84</a:t>
            </a:r>
            <a:r>
              <a:rPr lang="pl-PL" sz="1700" dirty="0"/>
              <a:t>,81 %</a:t>
            </a:r>
          </a:p>
          <a:p>
            <a:pPr marL="0" indent="0">
              <a:lnSpc>
                <a:spcPts val="1600"/>
              </a:lnSpc>
              <a:spcBef>
                <a:spcPts val="600"/>
              </a:spcBef>
              <a:spcAft>
                <a:spcPts val="1200"/>
              </a:spcAft>
              <a:buSzPct val="70000"/>
              <a:buNone/>
            </a:pPr>
            <a:r>
              <a:rPr lang="pl-PL" sz="1700" b="1" dirty="0">
                <a:solidFill>
                  <a:srgbClr val="002060"/>
                </a:solidFill>
              </a:rPr>
              <a:t>Okres realizacji</a:t>
            </a:r>
            <a:r>
              <a:rPr lang="pl-PL" sz="1700" dirty="0"/>
              <a:t>: 01.04.2026 r. – 31.12.2029 r.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pl-PL" sz="1700" b="1" dirty="0"/>
              <a:t>Przedmiotem projektu jest: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700" dirty="0"/>
              <a:t>kompleksowe zagospodarowanie 4 przestrzeni publicznych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700" dirty="0"/>
              <a:t> zagospodarowanie historycznej ulicy Hallera wraz z poprawą warunków siedliskowych drzew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1700" dirty="0"/>
              <a:t>inicjatywy społeczne i podwórkowe aktywizujące lokalną społeczność</a:t>
            </a:r>
          </a:p>
          <a:p>
            <a:pPr marL="0" indent="0">
              <a:spcBef>
                <a:spcPts val="600"/>
              </a:spcBef>
              <a:buSzPct val="70000"/>
              <a:buNone/>
            </a:pPr>
            <a:endParaRPr lang="pl-PL" sz="1700" dirty="0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0A034881-064A-46D9-8745-7D50BC95B665}"/>
              </a:ext>
            </a:extLst>
          </p:cNvPr>
          <p:cNvSpPr/>
          <p:nvPr/>
        </p:nvSpPr>
        <p:spPr>
          <a:xfrm>
            <a:off x="809020" y="1578289"/>
            <a:ext cx="71974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800"/>
              </a:spcAft>
              <a:buSzPct val="70000"/>
            </a:pPr>
            <a:r>
              <a:rPr lang="pl-PL" sz="2400" b="1" dirty="0">
                <a:solidFill>
                  <a:schemeClr val="bg1"/>
                </a:solidFill>
              </a:rPr>
              <a:t>„</a:t>
            </a:r>
            <a:r>
              <a:rPr lang="pl-PL" sz="2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Rewitalizacja Śródmieścia Wejherowa – etap II</a:t>
            </a:r>
            <a:r>
              <a:rPr lang="pl-PL" sz="2400" b="1" dirty="0">
                <a:solidFill>
                  <a:schemeClr val="bg1"/>
                </a:solidFill>
              </a:rPr>
              <a:t>”</a:t>
            </a: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2E78367E-A9C2-FF60-136E-BDAB2FD1A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7407" y="2329628"/>
            <a:ext cx="2035575" cy="1681873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EAF2B451-2F86-4D3F-D4CB-6F9F34A2E6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6451" y="2286498"/>
            <a:ext cx="2721961" cy="4839040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084E8D87-AA9A-7832-8491-27596F4C9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406" y="4076919"/>
            <a:ext cx="2036069" cy="127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715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5">
            <a:extLst>
              <a:ext uri="{FF2B5EF4-FFF2-40B4-BE49-F238E27FC236}">
                <a16:creationId xmlns:a16="http://schemas.microsoft.com/office/drawing/2014/main" id="{0C844E39-9733-4DAC-A4D6-71E1EBF9D801}"/>
              </a:ext>
            </a:extLst>
          </p:cNvPr>
          <p:cNvSpPr txBox="1">
            <a:spLocks/>
          </p:cNvSpPr>
          <p:nvPr/>
        </p:nvSpPr>
        <p:spPr>
          <a:xfrm>
            <a:off x="1609874" y="3779837"/>
            <a:ext cx="7559675" cy="79208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1007943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 dirty="0"/>
              <a:t>Dziękuję za uwagę.</a:t>
            </a:r>
          </a:p>
        </p:txBody>
      </p:sp>
    </p:spTree>
    <p:extLst>
      <p:ext uri="{BB962C8B-B14F-4D97-AF65-F5344CB8AC3E}">
        <p14:creationId xmlns:p14="http://schemas.microsoft.com/office/powerpoint/2010/main" val="73769459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z numerem strony</Template>
  <TotalTime>651</TotalTime>
  <Words>798</Words>
  <Application>Microsoft Office PowerPoint</Application>
  <PresentationFormat>Niestandardowy</PresentationFormat>
  <Paragraphs>107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3" baseType="lpstr">
      <vt:lpstr>Arial</vt:lpstr>
      <vt:lpstr>Calibri</vt:lpstr>
      <vt:lpstr>Open Sans</vt:lpstr>
      <vt:lpstr>Symbol</vt:lpstr>
      <vt:lpstr>Motyw pakietu Office</vt:lpstr>
      <vt:lpstr>PODPISANIE UMÓW W RAMACH FEP 2021-2027</vt:lpstr>
      <vt:lpstr>Działanie 2.9 Przystosowanie do zmian klimatu  </vt:lpstr>
      <vt:lpstr>Działanie 2.11 Przystosowanie do zmian klimatu– ZIT poza terenem obszaru metropolitalnego  </vt:lpstr>
      <vt:lpstr>Działanie 3.3 Mobilność miejska – ZIT poza terenem obszaru metropolitalnego  </vt:lpstr>
      <vt:lpstr>Działanie 3.3 Mobilność miejska – ZIT poza terenem obszaru metropolitalnego  </vt:lpstr>
      <vt:lpstr>Działanie 6.9 Infrastruktura zdrowia  </vt:lpstr>
      <vt:lpstr>Działanie 7.1 Rewitalizacja zdegradowanych obszarów miejskich   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Sowiński Piotr</dc:creator>
  <cp:lastModifiedBy>Dziewiątkowska-Seroka Kinga</cp:lastModifiedBy>
  <cp:revision>119</cp:revision>
  <dcterms:created xsi:type="dcterms:W3CDTF">2022-06-22T09:40:44Z</dcterms:created>
  <dcterms:modified xsi:type="dcterms:W3CDTF">2026-09-17T13:34:07Z</dcterms:modified>
</cp:coreProperties>
</file>